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3" r:id="rId2"/>
  </p:sldMasterIdLst>
  <p:notesMasterIdLst>
    <p:notesMasterId r:id="rId82"/>
  </p:notesMasterIdLst>
  <p:sldIdLst>
    <p:sldId id="294" r:id="rId3"/>
    <p:sldId id="848" r:id="rId4"/>
    <p:sldId id="867" r:id="rId5"/>
    <p:sldId id="868" r:id="rId6"/>
    <p:sldId id="956" r:id="rId7"/>
    <p:sldId id="865" r:id="rId8"/>
    <p:sldId id="951" r:id="rId9"/>
    <p:sldId id="952" r:id="rId10"/>
    <p:sldId id="664" r:id="rId11"/>
    <p:sldId id="854" r:id="rId12"/>
    <p:sldId id="852" r:id="rId13"/>
    <p:sldId id="857" r:id="rId14"/>
    <p:sldId id="873" r:id="rId15"/>
    <p:sldId id="954" r:id="rId16"/>
    <p:sldId id="802" r:id="rId17"/>
    <p:sldId id="958" r:id="rId18"/>
    <p:sldId id="445" r:id="rId19"/>
    <p:sldId id="822" r:id="rId20"/>
    <p:sldId id="930" r:id="rId21"/>
    <p:sldId id="900" r:id="rId22"/>
    <p:sldId id="723" r:id="rId23"/>
    <p:sldId id="897" r:id="rId24"/>
    <p:sldId id="892" r:id="rId25"/>
    <p:sldId id="771" r:id="rId26"/>
    <p:sldId id="909" r:id="rId27"/>
    <p:sldId id="903" r:id="rId28"/>
    <p:sldId id="893" r:id="rId29"/>
    <p:sldId id="915" r:id="rId30"/>
    <p:sldId id="890" r:id="rId31"/>
    <p:sldId id="889" r:id="rId32"/>
    <p:sldId id="912" r:id="rId33"/>
    <p:sldId id="887" r:id="rId34"/>
    <p:sldId id="888" r:id="rId35"/>
    <p:sldId id="913" r:id="rId36"/>
    <p:sldId id="907" r:id="rId37"/>
    <p:sldId id="908" r:id="rId38"/>
    <p:sldId id="906" r:id="rId39"/>
    <p:sldId id="905" r:id="rId40"/>
    <p:sldId id="844" r:id="rId41"/>
    <p:sldId id="845" r:id="rId42"/>
    <p:sldId id="823" r:id="rId43"/>
    <p:sldId id="916" r:id="rId44"/>
    <p:sldId id="917" r:id="rId45"/>
    <p:sldId id="918" r:id="rId46"/>
    <p:sldId id="829" r:id="rId47"/>
    <p:sldId id="846" r:id="rId48"/>
    <p:sldId id="847" r:id="rId49"/>
    <p:sldId id="922" r:id="rId50"/>
    <p:sldId id="933" r:id="rId51"/>
    <p:sldId id="934" r:id="rId52"/>
    <p:sldId id="935" r:id="rId53"/>
    <p:sldId id="936" r:id="rId54"/>
    <p:sldId id="937" r:id="rId55"/>
    <p:sldId id="923" r:id="rId56"/>
    <p:sldId id="931" r:id="rId57"/>
    <p:sldId id="932" r:id="rId58"/>
    <p:sldId id="929" r:id="rId59"/>
    <p:sldId id="824" r:id="rId60"/>
    <p:sldId id="940" r:id="rId61"/>
    <p:sldId id="920" r:id="rId62"/>
    <p:sldId id="921" r:id="rId63"/>
    <p:sldId id="862" r:id="rId64"/>
    <p:sldId id="925" r:id="rId65"/>
    <p:sldId id="702" r:id="rId66"/>
    <p:sldId id="883" r:id="rId67"/>
    <p:sldId id="942" r:id="rId68"/>
    <p:sldId id="941" r:id="rId69"/>
    <p:sldId id="880" r:id="rId70"/>
    <p:sldId id="938" r:id="rId71"/>
    <p:sldId id="939" r:id="rId72"/>
    <p:sldId id="943" r:id="rId73"/>
    <p:sldId id="858" r:id="rId74"/>
    <p:sldId id="944" r:id="rId75"/>
    <p:sldId id="945" r:id="rId76"/>
    <p:sldId id="946" r:id="rId77"/>
    <p:sldId id="859" r:id="rId78"/>
    <p:sldId id="957" r:id="rId79"/>
    <p:sldId id="949" r:id="rId80"/>
    <p:sldId id="950" r:id="rId8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伊藤 宏幸" initials="" lastIdx="31" clrIdx="0"/>
  <p:cmAuthor id="1" name="Microsoft Office ユーザー" initials="Office" lastIdx="12" clrIdx="1">
    <p:extLst/>
  </p:cmAuthor>
  <p:cmAuthor id="2" name="Microsoft Office User" initials="MOU" lastIdx="13"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B53B"/>
    <a:srgbClr val="0432FF"/>
    <a:srgbClr val="9437FF"/>
    <a:srgbClr val="00BAE8"/>
    <a:srgbClr val="FFD400"/>
    <a:srgbClr val="0AC200"/>
    <a:srgbClr val="F15A22"/>
    <a:srgbClr val="0000FF"/>
    <a:srgbClr val="FAFAFC"/>
    <a:srgbClr val="44C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autoAdjust="0"/>
    <p:restoredTop sz="82485" autoAdjust="0"/>
  </p:normalViewPr>
  <p:slideViewPr>
    <p:cSldViewPr snapToGrid="0">
      <p:cViewPr varScale="1">
        <p:scale>
          <a:sx n="87" d="100"/>
          <a:sy n="87" d="100"/>
        </p:scale>
        <p:origin x="2824" y="1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356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7E67B1-E584-4720-817D-DD5D20C3975D}" type="datetimeFigureOut">
              <a:rPr kumimoji="1" lang="ja-JP" altLang="en-US" smtClean="0"/>
              <a:t>2019/12/23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931A60-C776-4263-A2FB-8D24586021F6}" type="slidenum">
              <a:rPr kumimoji="1" lang="ja-JP" altLang="en-US" smtClean="0"/>
              <a:t>‹#›</a:t>
            </a:fld>
            <a:endParaRPr kumimoji="1" lang="ja-JP" altLang="en-US"/>
          </a:p>
        </p:txBody>
      </p:sp>
    </p:spTree>
    <p:extLst>
      <p:ext uri="{BB962C8B-B14F-4D97-AF65-F5344CB8AC3E}">
        <p14:creationId xmlns:p14="http://schemas.microsoft.com/office/powerpoint/2010/main" val="38171977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a:latin typeface="Hiragino Kaku Gothic ProN W6" charset="-128"/>
                <a:ea typeface="Hiragino Kaku Gothic ProN W6" charset="-128"/>
                <a:cs typeface="Hiragino Kaku Gothic ProN W6" charset="-128"/>
              </a:rPr>
              <a:t>それでは私たちから、</a:t>
            </a:r>
            <a:r>
              <a:rPr kumimoji="1" lang="en-US" altLang="ja-JP" sz="1200" b="0" i="0" dirty="0">
                <a:latin typeface="Hiragino Kaku Gothic ProN W6" charset="-128"/>
                <a:ea typeface="Hiragino Kaku Gothic ProN W6" charset="-128"/>
                <a:cs typeface="Hiragino Kaku Gothic ProN W6" charset="-128"/>
              </a:rPr>
              <a:t>LINE</a:t>
            </a:r>
            <a:r>
              <a:rPr kumimoji="1" lang="ja-JP" altLang="en-US" sz="1200" b="0" i="0">
                <a:latin typeface="Hiragino Kaku Gothic ProN W6" charset="-128"/>
                <a:ea typeface="Hiragino Kaku Gothic ProN W6" charset="-128"/>
                <a:cs typeface="Hiragino Kaku Gothic ProN W6" charset="-128"/>
              </a:rPr>
              <a:t>の</a:t>
            </a:r>
            <a:r>
              <a:rPr kumimoji="1" lang="en-US" altLang="ja-JP" sz="1200" b="0" i="0" dirty="0">
                <a:latin typeface="Hiragino Kaku Gothic ProN W6" charset="-128"/>
                <a:ea typeface="Hiragino Kaku Gothic ProN W6" charset="-128"/>
                <a:cs typeface="Hiragino Kaku Gothic ProN W6" charset="-128"/>
              </a:rPr>
              <a:t>SET</a:t>
            </a:r>
            <a:r>
              <a:rPr kumimoji="1" lang="ja-JP" altLang="en-US" sz="1200" b="0" i="0">
                <a:latin typeface="Hiragino Kaku Gothic ProN W6" charset="-128"/>
                <a:ea typeface="Hiragino Kaku Gothic ProN W6" charset="-128"/>
                <a:cs typeface="Hiragino Kaku Gothic ProN W6" charset="-128"/>
              </a:rPr>
              <a:t>チームでの、技術とアジャイルプラクティスとを融合した日々の改善事例を紹介させていただきます。</a:t>
            </a:r>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1</a:t>
            </a:fld>
            <a:endParaRPr kumimoji="1" lang="ja-JP" altLang="en-US"/>
          </a:p>
        </p:txBody>
      </p:sp>
    </p:spTree>
    <p:extLst>
      <p:ext uri="{BB962C8B-B14F-4D97-AF65-F5344CB8AC3E}">
        <p14:creationId xmlns:p14="http://schemas.microsoft.com/office/powerpoint/2010/main" val="1262132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私伊藤が、</a:t>
            </a:r>
            <a:r>
              <a:rPr kumimoji="1" lang="en-US" altLang="ja-JP" dirty="0"/>
              <a:t>LINE</a:t>
            </a:r>
            <a:r>
              <a:rPr kumimoji="1" lang="ja-JP" altLang="en-US"/>
              <a:t>の</a:t>
            </a:r>
            <a:r>
              <a:rPr kumimoji="1" lang="en-US" altLang="ja-JP" dirty="0"/>
              <a:t>Engineering Blog</a:t>
            </a:r>
            <a:r>
              <a:rPr kumimoji="1" lang="ja-JP" altLang="en-US"/>
              <a:t>で説明している内容は、コチラになります。</a:t>
            </a:r>
            <a:endParaRPr kumimoji="1" lang="en-US" altLang="ja-JP" dirty="0"/>
          </a:p>
          <a:p>
            <a:endParaRPr kumimoji="1" lang="en-US" altLang="ja-JP" dirty="0"/>
          </a:p>
          <a:p>
            <a:r>
              <a:rPr kumimoji="1" lang="en-US" altLang="ja-JP" dirty="0"/>
              <a:t>Google</a:t>
            </a:r>
            <a:r>
              <a:rPr kumimoji="1" lang="ja-JP" altLang="en-US"/>
              <a:t>などでの一般的な定義よりは、やっていることの範囲が広いかと思います。</a:t>
            </a:r>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10</a:t>
            </a:fld>
            <a:endParaRPr kumimoji="1" lang="ja-JP" altLang="en-US"/>
          </a:p>
        </p:txBody>
      </p:sp>
    </p:spTree>
    <p:extLst>
      <p:ext uri="{BB962C8B-B14F-4D97-AF65-F5344CB8AC3E}">
        <p14:creationId xmlns:p14="http://schemas.microsoft.com/office/powerpoint/2010/main" val="2975830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11</a:t>
            </a:fld>
            <a:endParaRPr kumimoji="1" lang="ja-JP" altLang="en-US"/>
          </a:p>
        </p:txBody>
      </p:sp>
    </p:spTree>
    <p:extLst>
      <p:ext uri="{BB962C8B-B14F-4D97-AF65-F5344CB8AC3E}">
        <p14:creationId xmlns:p14="http://schemas.microsoft.com/office/powerpoint/2010/main" val="255061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12</a:t>
            </a:fld>
            <a:endParaRPr kumimoji="1" lang="ja-JP" altLang="en-US"/>
          </a:p>
        </p:txBody>
      </p:sp>
    </p:spTree>
    <p:extLst>
      <p:ext uri="{BB962C8B-B14F-4D97-AF65-F5344CB8AC3E}">
        <p14:creationId xmlns:p14="http://schemas.microsoft.com/office/powerpoint/2010/main" val="3567303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13</a:t>
            </a:fld>
            <a:endParaRPr kumimoji="1" lang="ja-JP" altLang="en-US"/>
          </a:p>
        </p:txBody>
      </p:sp>
    </p:spTree>
    <p:extLst>
      <p:ext uri="{BB962C8B-B14F-4D97-AF65-F5344CB8AC3E}">
        <p14:creationId xmlns:p14="http://schemas.microsoft.com/office/powerpoint/2010/main" val="1994533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14</a:t>
            </a:fld>
            <a:endParaRPr kumimoji="1" lang="ja-JP" altLang="en-US"/>
          </a:p>
        </p:txBody>
      </p:sp>
    </p:spTree>
    <p:extLst>
      <p:ext uri="{BB962C8B-B14F-4D97-AF65-F5344CB8AC3E}">
        <p14:creationId xmlns:p14="http://schemas.microsoft.com/office/powerpoint/2010/main" val="1668671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a:latin typeface="Hiragino Kaku Gothic ProN W6" charset="-128"/>
                <a:ea typeface="Hiragino Kaku Gothic ProN W6" charset="-128"/>
                <a:cs typeface="Hiragino Kaku Gothic ProN W6" charset="-128"/>
              </a:rPr>
              <a:t>一連の活動に際して我々は、様々な技術・ツールとアジャイルプラクティス・マインドセットとを組み合わせ、</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a:latin typeface="Hiragino Kaku Gothic ProN W6" charset="-128"/>
                <a:ea typeface="Hiragino Kaku Gothic ProN W6" charset="-128"/>
                <a:cs typeface="Hiragino Kaku Gothic ProN W6" charset="-128"/>
              </a:rPr>
              <a:t>日々実験を繰り返しながら、ビジネス的成果へとつなげています。</a:t>
            </a:r>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15</a:t>
            </a:fld>
            <a:endParaRPr kumimoji="1" lang="ja-JP" altLang="en-US"/>
          </a:p>
        </p:txBody>
      </p:sp>
    </p:spTree>
    <p:extLst>
      <p:ext uri="{BB962C8B-B14F-4D97-AF65-F5344CB8AC3E}">
        <p14:creationId xmlns:p14="http://schemas.microsoft.com/office/powerpoint/2010/main" val="733607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16</a:t>
            </a:fld>
            <a:endParaRPr kumimoji="1" lang="ja-JP" altLang="en-US"/>
          </a:p>
        </p:txBody>
      </p:sp>
    </p:spTree>
    <p:extLst>
      <p:ext uri="{BB962C8B-B14F-4D97-AF65-F5344CB8AC3E}">
        <p14:creationId xmlns:p14="http://schemas.microsoft.com/office/powerpoint/2010/main" val="992735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17</a:t>
            </a:fld>
            <a:endParaRPr kumimoji="1" lang="ja-JP" altLang="en-US"/>
          </a:p>
        </p:txBody>
      </p:sp>
    </p:spTree>
    <p:extLst>
      <p:ext uri="{BB962C8B-B14F-4D97-AF65-F5344CB8AC3E}">
        <p14:creationId xmlns:p14="http://schemas.microsoft.com/office/powerpoint/2010/main" val="1968179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18</a:t>
            </a:fld>
            <a:endParaRPr kumimoji="1" lang="ja-JP" altLang="en-US"/>
          </a:p>
        </p:txBody>
      </p:sp>
    </p:spTree>
    <p:extLst>
      <p:ext uri="{BB962C8B-B14F-4D97-AF65-F5344CB8AC3E}">
        <p14:creationId xmlns:p14="http://schemas.microsoft.com/office/powerpoint/2010/main" val="1825328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19</a:t>
            </a:fld>
            <a:endParaRPr kumimoji="1" lang="ja-JP" altLang="en-US"/>
          </a:p>
        </p:txBody>
      </p:sp>
    </p:spTree>
    <p:extLst>
      <p:ext uri="{BB962C8B-B14F-4D97-AF65-F5344CB8AC3E}">
        <p14:creationId xmlns:p14="http://schemas.microsoft.com/office/powerpoint/2010/main" val="217193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それではまず最初に、このセッションの目的を、改めて全員で確認してみましょう。</a:t>
            </a:r>
            <a:endParaRPr lang="en-US" altLang="ja-JP" sz="12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endParaRPr>
          </a:p>
          <a:p>
            <a:endParaRPr lang="en-US" altLang="ja-JP" sz="12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endParaRPr>
          </a:p>
          <a:p>
            <a:r>
              <a:rPr lang="ja-JP" altLang="en-US" sz="120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皆さん、認識はあっていますか？</a:t>
            </a:r>
            <a:endParaRPr lang="en-US" altLang="ja-JP" sz="12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endParaRPr>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2</a:t>
            </a:fld>
            <a:endParaRPr kumimoji="1" lang="ja-JP" altLang="en-US"/>
          </a:p>
        </p:txBody>
      </p:sp>
    </p:spTree>
    <p:extLst>
      <p:ext uri="{BB962C8B-B14F-4D97-AF65-F5344CB8AC3E}">
        <p14:creationId xmlns:p14="http://schemas.microsoft.com/office/powerpoint/2010/main" val="2756905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20</a:t>
            </a:fld>
            <a:endParaRPr kumimoji="1" lang="ja-JP" altLang="en-US"/>
          </a:p>
        </p:txBody>
      </p:sp>
    </p:spTree>
    <p:extLst>
      <p:ext uri="{BB962C8B-B14F-4D97-AF65-F5344CB8AC3E}">
        <p14:creationId xmlns:p14="http://schemas.microsoft.com/office/powerpoint/2010/main" val="1122417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21</a:t>
            </a:fld>
            <a:endParaRPr kumimoji="1" lang="ja-JP" altLang="en-US"/>
          </a:p>
        </p:txBody>
      </p:sp>
    </p:spTree>
    <p:extLst>
      <p:ext uri="{BB962C8B-B14F-4D97-AF65-F5344CB8AC3E}">
        <p14:creationId xmlns:p14="http://schemas.microsoft.com/office/powerpoint/2010/main" val="1341142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22</a:t>
            </a:fld>
            <a:endParaRPr kumimoji="1" lang="ja-JP" altLang="en-US"/>
          </a:p>
        </p:txBody>
      </p:sp>
    </p:spTree>
    <p:extLst>
      <p:ext uri="{BB962C8B-B14F-4D97-AF65-F5344CB8AC3E}">
        <p14:creationId xmlns:p14="http://schemas.microsoft.com/office/powerpoint/2010/main" val="94015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23</a:t>
            </a:fld>
            <a:endParaRPr kumimoji="1" lang="ja-JP" altLang="en-US"/>
          </a:p>
        </p:txBody>
      </p:sp>
    </p:spTree>
    <p:extLst>
      <p:ext uri="{BB962C8B-B14F-4D97-AF65-F5344CB8AC3E}">
        <p14:creationId xmlns:p14="http://schemas.microsoft.com/office/powerpoint/2010/main" val="3603279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24</a:t>
            </a:fld>
            <a:endParaRPr kumimoji="1" lang="ja-JP" altLang="en-US"/>
          </a:p>
        </p:txBody>
      </p:sp>
    </p:spTree>
    <p:extLst>
      <p:ext uri="{BB962C8B-B14F-4D97-AF65-F5344CB8AC3E}">
        <p14:creationId xmlns:p14="http://schemas.microsoft.com/office/powerpoint/2010/main" val="42172164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25</a:t>
            </a:fld>
            <a:endParaRPr kumimoji="1" lang="ja-JP" altLang="en-US"/>
          </a:p>
        </p:txBody>
      </p:sp>
    </p:spTree>
    <p:extLst>
      <p:ext uri="{BB962C8B-B14F-4D97-AF65-F5344CB8AC3E}">
        <p14:creationId xmlns:p14="http://schemas.microsoft.com/office/powerpoint/2010/main" val="3995408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26</a:t>
            </a:fld>
            <a:endParaRPr kumimoji="1" lang="ja-JP" altLang="en-US"/>
          </a:p>
        </p:txBody>
      </p:sp>
    </p:spTree>
    <p:extLst>
      <p:ext uri="{BB962C8B-B14F-4D97-AF65-F5344CB8AC3E}">
        <p14:creationId xmlns:p14="http://schemas.microsoft.com/office/powerpoint/2010/main" val="1718233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27</a:t>
            </a:fld>
            <a:endParaRPr kumimoji="1" lang="ja-JP" altLang="en-US"/>
          </a:p>
        </p:txBody>
      </p:sp>
    </p:spTree>
    <p:extLst>
      <p:ext uri="{BB962C8B-B14F-4D97-AF65-F5344CB8AC3E}">
        <p14:creationId xmlns:p14="http://schemas.microsoft.com/office/powerpoint/2010/main" val="3154096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28</a:t>
            </a:fld>
            <a:endParaRPr kumimoji="1" lang="ja-JP" altLang="en-US"/>
          </a:p>
        </p:txBody>
      </p:sp>
    </p:spTree>
    <p:extLst>
      <p:ext uri="{BB962C8B-B14F-4D97-AF65-F5344CB8AC3E}">
        <p14:creationId xmlns:p14="http://schemas.microsoft.com/office/powerpoint/2010/main" val="3461014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29</a:t>
            </a:fld>
            <a:endParaRPr kumimoji="1" lang="ja-JP" altLang="en-US"/>
          </a:p>
        </p:txBody>
      </p:sp>
    </p:spTree>
    <p:extLst>
      <p:ext uri="{BB962C8B-B14F-4D97-AF65-F5344CB8AC3E}">
        <p14:creationId xmlns:p14="http://schemas.microsoft.com/office/powerpoint/2010/main" val="40413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まず最初に結論からお話ししますと、この後紹介する</a:t>
            </a:r>
            <a:r>
              <a:rPr lang="ja-JP" altLang="en-US" sz="120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具体的な事例を、</a:t>
            </a:r>
            <a:r>
              <a:rPr kumimoji="1" lang="ja-JP" altLang="en-US"/>
              <a:t>皆さんのチーム・会社・組織でそのまま使うことは、まずできません！</a:t>
            </a:r>
          </a:p>
          <a:p>
            <a:endParaRPr lang="en-US" altLang="ja-JP" sz="12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そのままでは使えないことを、まず最初にご承知おきください。</a:t>
            </a:r>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3</a:t>
            </a:fld>
            <a:endParaRPr kumimoji="1" lang="ja-JP" altLang="en-US"/>
          </a:p>
        </p:txBody>
      </p:sp>
    </p:spTree>
    <p:extLst>
      <p:ext uri="{BB962C8B-B14F-4D97-AF65-F5344CB8AC3E}">
        <p14:creationId xmlns:p14="http://schemas.microsoft.com/office/powerpoint/2010/main" val="29947378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30</a:t>
            </a:fld>
            <a:endParaRPr kumimoji="1" lang="ja-JP" altLang="en-US"/>
          </a:p>
        </p:txBody>
      </p:sp>
    </p:spTree>
    <p:extLst>
      <p:ext uri="{BB962C8B-B14F-4D97-AF65-F5344CB8AC3E}">
        <p14:creationId xmlns:p14="http://schemas.microsoft.com/office/powerpoint/2010/main" val="401809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31</a:t>
            </a:fld>
            <a:endParaRPr kumimoji="1" lang="ja-JP" altLang="en-US"/>
          </a:p>
        </p:txBody>
      </p:sp>
    </p:spTree>
    <p:extLst>
      <p:ext uri="{BB962C8B-B14F-4D97-AF65-F5344CB8AC3E}">
        <p14:creationId xmlns:p14="http://schemas.microsoft.com/office/powerpoint/2010/main" val="3400205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32</a:t>
            </a:fld>
            <a:endParaRPr kumimoji="1" lang="ja-JP" altLang="en-US"/>
          </a:p>
        </p:txBody>
      </p:sp>
    </p:spTree>
    <p:extLst>
      <p:ext uri="{BB962C8B-B14F-4D97-AF65-F5344CB8AC3E}">
        <p14:creationId xmlns:p14="http://schemas.microsoft.com/office/powerpoint/2010/main" val="7808661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33</a:t>
            </a:fld>
            <a:endParaRPr kumimoji="1" lang="ja-JP" altLang="en-US"/>
          </a:p>
        </p:txBody>
      </p:sp>
    </p:spTree>
    <p:extLst>
      <p:ext uri="{BB962C8B-B14F-4D97-AF65-F5344CB8AC3E}">
        <p14:creationId xmlns:p14="http://schemas.microsoft.com/office/powerpoint/2010/main" val="4072102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34</a:t>
            </a:fld>
            <a:endParaRPr kumimoji="1" lang="ja-JP" altLang="en-US"/>
          </a:p>
        </p:txBody>
      </p:sp>
    </p:spTree>
    <p:extLst>
      <p:ext uri="{BB962C8B-B14F-4D97-AF65-F5344CB8AC3E}">
        <p14:creationId xmlns:p14="http://schemas.microsoft.com/office/powerpoint/2010/main" val="3475223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35</a:t>
            </a:fld>
            <a:endParaRPr kumimoji="1" lang="ja-JP" altLang="en-US"/>
          </a:p>
        </p:txBody>
      </p:sp>
    </p:spTree>
    <p:extLst>
      <p:ext uri="{BB962C8B-B14F-4D97-AF65-F5344CB8AC3E}">
        <p14:creationId xmlns:p14="http://schemas.microsoft.com/office/powerpoint/2010/main" val="36044319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36</a:t>
            </a:fld>
            <a:endParaRPr kumimoji="1" lang="ja-JP" altLang="en-US"/>
          </a:p>
        </p:txBody>
      </p:sp>
    </p:spTree>
    <p:extLst>
      <p:ext uri="{BB962C8B-B14F-4D97-AF65-F5344CB8AC3E}">
        <p14:creationId xmlns:p14="http://schemas.microsoft.com/office/powerpoint/2010/main" val="28748240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37</a:t>
            </a:fld>
            <a:endParaRPr kumimoji="1" lang="ja-JP" altLang="en-US"/>
          </a:p>
        </p:txBody>
      </p:sp>
    </p:spTree>
    <p:extLst>
      <p:ext uri="{BB962C8B-B14F-4D97-AF65-F5344CB8AC3E}">
        <p14:creationId xmlns:p14="http://schemas.microsoft.com/office/powerpoint/2010/main" val="3045076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38</a:t>
            </a:fld>
            <a:endParaRPr kumimoji="1" lang="ja-JP" altLang="en-US"/>
          </a:p>
        </p:txBody>
      </p:sp>
    </p:spTree>
    <p:extLst>
      <p:ext uri="{BB962C8B-B14F-4D97-AF65-F5344CB8AC3E}">
        <p14:creationId xmlns:p14="http://schemas.microsoft.com/office/powerpoint/2010/main" val="652694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39</a:t>
            </a:fld>
            <a:endParaRPr kumimoji="1" lang="ja-JP" altLang="en-US"/>
          </a:p>
        </p:txBody>
      </p:sp>
    </p:spTree>
    <p:extLst>
      <p:ext uri="{BB962C8B-B14F-4D97-AF65-F5344CB8AC3E}">
        <p14:creationId xmlns:p14="http://schemas.microsoft.com/office/powerpoint/2010/main" val="3552200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これは、食材だけでは食べられないものが多いことと同じです。</a:t>
            </a:r>
            <a:endParaRPr kumimoji="1" lang="en-US" altLang="ja-JP" dirty="0"/>
          </a:p>
          <a:p>
            <a:endParaRPr lang="en-US" altLang="ja-JP" sz="12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endParaRPr>
          </a:p>
          <a:p>
            <a:r>
              <a:rPr lang="ja-JP" altLang="en-US" sz="120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今回紹介する事例は、</a:t>
            </a:r>
            <a:r>
              <a:rPr kumimoji="1" lang="ja-JP" altLang="en-US" sz="120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みなさま</a:t>
            </a:r>
            <a:r>
              <a:rPr kumimoji="1" lang="ja-JP" altLang="en-US"/>
              <a:t>のチーム・会社・組織にあった形で調理・加工をして、初めて機能します。</a:t>
            </a:r>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4</a:t>
            </a:fld>
            <a:endParaRPr kumimoji="1" lang="ja-JP" altLang="en-US"/>
          </a:p>
        </p:txBody>
      </p:sp>
    </p:spTree>
    <p:extLst>
      <p:ext uri="{BB962C8B-B14F-4D97-AF65-F5344CB8AC3E}">
        <p14:creationId xmlns:p14="http://schemas.microsoft.com/office/powerpoint/2010/main" val="14051186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40</a:t>
            </a:fld>
            <a:endParaRPr kumimoji="1" lang="ja-JP" altLang="en-US"/>
          </a:p>
        </p:txBody>
      </p:sp>
    </p:spTree>
    <p:extLst>
      <p:ext uri="{BB962C8B-B14F-4D97-AF65-F5344CB8AC3E}">
        <p14:creationId xmlns:p14="http://schemas.microsoft.com/office/powerpoint/2010/main" val="33269515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41</a:t>
            </a:fld>
            <a:endParaRPr kumimoji="1" lang="ja-JP" altLang="en-US"/>
          </a:p>
        </p:txBody>
      </p:sp>
    </p:spTree>
    <p:extLst>
      <p:ext uri="{BB962C8B-B14F-4D97-AF65-F5344CB8AC3E}">
        <p14:creationId xmlns:p14="http://schemas.microsoft.com/office/powerpoint/2010/main" val="18901672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Onboarding</a:t>
            </a:r>
            <a:r>
              <a:rPr kumimoji="1" lang="ja-JP" altLang="en-US"/>
              <a:t>とは、「新しいメンバーをチームに慣れさせ、成果を出せるよう導くこと」です。</a:t>
            </a:r>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42</a:t>
            </a:fld>
            <a:endParaRPr kumimoji="1" lang="ja-JP" altLang="en-US"/>
          </a:p>
        </p:txBody>
      </p:sp>
    </p:spTree>
    <p:extLst>
      <p:ext uri="{BB962C8B-B14F-4D97-AF65-F5344CB8AC3E}">
        <p14:creationId xmlns:p14="http://schemas.microsoft.com/office/powerpoint/2010/main" val="4972884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43</a:t>
            </a:fld>
            <a:endParaRPr kumimoji="1" lang="ja-JP" altLang="en-US"/>
          </a:p>
        </p:txBody>
      </p:sp>
    </p:spTree>
    <p:extLst>
      <p:ext uri="{BB962C8B-B14F-4D97-AF65-F5344CB8AC3E}">
        <p14:creationId xmlns:p14="http://schemas.microsoft.com/office/powerpoint/2010/main" val="2792831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44</a:t>
            </a:fld>
            <a:endParaRPr kumimoji="1" lang="ja-JP" altLang="en-US"/>
          </a:p>
        </p:txBody>
      </p:sp>
    </p:spTree>
    <p:extLst>
      <p:ext uri="{BB962C8B-B14F-4D97-AF65-F5344CB8AC3E}">
        <p14:creationId xmlns:p14="http://schemas.microsoft.com/office/powerpoint/2010/main" val="29255871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45</a:t>
            </a:fld>
            <a:endParaRPr kumimoji="1" lang="ja-JP" altLang="en-US"/>
          </a:p>
        </p:txBody>
      </p:sp>
    </p:spTree>
    <p:extLst>
      <p:ext uri="{BB962C8B-B14F-4D97-AF65-F5344CB8AC3E}">
        <p14:creationId xmlns:p14="http://schemas.microsoft.com/office/powerpoint/2010/main" val="22802375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46</a:t>
            </a:fld>
            <a:endParaRPr kumimoji="1" lang="ja-JP" altLang="en-US"/>
          </a:p>
        </p:txBody>
      </p:sp>
    </p:spTree>
    <p:extLst>
      <p:ext uri="{BB962C8B-B14F-4D97-AF65-F5344CB8AC3E}">
        <p14:creationId xmlns:p14="http://schemas.microsoft.com/office/powerpoint/2010/main" val="16449941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47</a:t>
            </a:fld>
            <a:endParaRPr kumimoji="1" lang="ja-JP" altLang="en-US"/>
          </a:p>
        </p:txBody>
      </p:sp>
    </p:spTree>
    <p:extLst>
      <p:ext uri="{BB962C8B-B14F-4D97-AF65-F5344CB8AC3E}">
        <p14:creationId xmlns:p14="http://schemas.microsoft.com/office/powerpoint/2010/main" val="39464020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48</a:t>
            </a:fld>
            <a:endParaRPr kumimoji="1" lang="ja-JP" altLang="en-US"/>
          </a:p>
        </p:txBody>
      </p:sp>
    </p:spTree>
    <p:extLst>
      <p:ext uri="{BB962C8B-B14F-4D97-AF65-F5344CB8AC3E}">
        <p14:creationId xmlns:p14="http://schemas.microsoft.com/office/powerpoint/2010/main" val="39083027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49</a:t>
            </a:fld>
            <a:endParaRPr kumimoji="1" lang="ja-JP" altLang="en-US"/>
          </a:p>
        </p:txBody>
      </p:sp>
    </p:spTree>
    <p:extLst>
      <p:ext uri="{BB962C8B-B14F-4D97-AF65-F5344CB8AC3E}">
        <p14:creationId xmlns:p14="http://schemas.microsoft.com/office/powerpoint/2010/main" val="457501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5</a:t>
            </a:fld>
            <a:endParaRPr kumimoji="1" lang="ja-JP" altLang="en-US"/>
          </a:p>
        </p:txBody>
      </p:sp>
    </p:spTree>
    <p:extLst>
      <p:ext uri="{BB962C8B-B14F-4D97-AF65-F5344CB8AC3E}">
        <p14:creationId xmlns:p14="http://schemas.microsoft.com/office/powerpoint/2010/main" val="34196113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50</a:t>
            </a:fld>
            <a:endParaRPr kumimoji="1" lang="ja-JP" altLang="en-US"/>
          </a:p>
        </p:txBody>
      </p:sp>
    </p:spTree>
    <p:extLst>
      <p:ext uri="{BB962C8B-B14F-4D97-AF65-F5344CB8AC3E}">
        <p14:creationId xmlns:p14="http://schemas.microsoft.com/office/powerpoint/2010/main" val="24763134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51</a:t>
            </a:fld>
            <a:endParaRPr kumimoji="1" lang="ja-JP" altLang="en-US"/>
          </a:p>
        </p:txBody>
      </p:sp>
    </p:spTree>
    <p:extLst>
      <p:ext uri="{BB962C8B-B14F-4D97-AF65-F5344CB8AC3E}">
        <p14:creationId xmlns:p14="http://schemas.microsoft.com/office/powerpoint/2010/main" val="2533171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52</a:t>
            </a:fld>
            <a:endParaRPr kumimoji="1" lang="ja-JP" altLang="en-US"/>
          </a:p>
        </p:txBody>
      </p:sp>
    </p:spTree>
    <p:extLst>
      <p:ext uri="{BB962C8B-B14F-4D97-AF65-F5344CB8AC3E}">
        <p14:creationId xmlns:p14="http://schemas.microsoft.com/office/powerpoint/2010/main" val="8221308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53</a:t>
            </a:fld>
            <a:endParaRPr kumimoji="1" lang="ja-JP" altLang="en-US"/>
          </a:p>
        </p:txBody>
      </p:sp>
    </p:spTree>
    <p:extLst>
      <p:ext uri="{BB962C8B-B14F-4D97-AF65-F5344CB8AC3E}">
        <p14:creationId xmlns:p14="http://schemas.microsoft.com/office/powerpoint/2010/main" val="9781488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54</a:t>
            </a:fld>
            <a:endParaRPr kumimoji="1" lang="ja-JP" altLang="en-US"/>
          </a:p>
        </p:txBody>
      </p:sp>
    </p:spTree>
    <p:extLst>
      <p:ext uri="{BB962C8B-B14F-4D97-AF65-F5344CB8AC3E}">
        <p14:creationId xmlns:p14="http://schemas.microsoft.com/office/powerpoint/2010/main" val="40527344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55</a:t>
            </a:fld>
            <a:endParaRPr kumimoji="1" lang="ja-JP" altLang="en-US"/>
          </a:p>
        </p:txBody>
      </p:sp>
    </p:spTree>
    <p:extLst>
      <p:ext uri="{BB962C8B-B14F-4D97-AF65-F5344CB8AC3E}">
        <p14:creationId xmlns:p14="http://schemas.microsoft.com/office/powerpoint/2010/main" val="21053455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56</a:t>
            </a:fld>
            <a:endParaRPr kumimoji="1" lang="ja-JP" altLang="en-US"/>
          </a:p>
        </p:txBody>
      </p:sp>
    </p:spTree>
    <p:extLst>
      <p:ext uri="{BB962C8B-B14F-4D97-AF65-F5344CB8AC3E}">
        <p14:creationId xmlns:p14="http://schemas.microsoft.com/office/powerpoint/2010/main" val="6709183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57</a:t>
            </a:fld>
            <a:endParaRPr kumimoji="1" lang="ja-JP" altLang="en-US"/>
          </a:p>
        </p:txBody>
      </p:sp>
    </p:spTree>
    <p:extLst>
      <p:ext uri="{BB962C8B-B14F-4D97-AF65-F5344CB8AC3E}">
        <p14:creationId xmlns:p14="http://schemas.microsoft.com/office/powerpoint/2010/main" val="25056328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58</a:t>
            </a:fld>
            <a:endParaRPr kumimoji="1" lang="ja-JP" altLang="en-US"/>
          </a:p>
        </p:txBody>
      </p:sp>
    </p:spTree>
    <p:extLst>
      <p:ext uri="{BB962C8B-B14F-4D97-AF65-F5344CB8AC3E}">
        <p14:creationId xmlns:p14="http://schemas.microsoft.com/office/powerpoint/2010/main" val="2949360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59</a:t>
            </a:fld>
            <a:endParaRPr kumimoji="1" lang="ja-JP" altLang="en-US"/>
          </a:p>
        </p:txBody>
      </p:sp>
    </p:spTree>
    <p:extLst>
      <p:ext uri="{BB962C8B-B14F-4D97-AF65-F5344CB8AC3E}">
        <p14:creationId xmlns:p14="http://schemas.microsoft.com/office/powerpoint/2010/main" val="805068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6</a:t>
            </a:fld>
            <a:endParaRPr kumimoji="1" lang="ja-JP" altLang="en-US"/>
          </a:p>
        </p:txBody>
      </p:sp>
    </p:spTree>
    <p:extLst>
      <p:ext uri="{BB962C8B-B14F-4D97-AF65-F5344CB8AC3E}">
        <p14:creationId xmlns:p14="http://schemas.microsoft.com/office/powerpoint/2010/main" val="26106554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60</a:t>
            </a:fld>
            <a:endParaRPr kumimoji="1" lang="ja-JP" altLang="en-US"/>
          </a:p>
        </p:txBody>
      </p:sp>
    </p:spTree>
    <p:extLst>
      <p:ext uri="{BB962C8B-B14F-4D97-AF65-F5344CB8AC3E}">
        <p14:creationId xmlns:p14="http://schemas.microsoft.com/office/powerpoint/2010/main" val="21018514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61</a:t>
            </a:fld>
            <a:endParaRPr kumimoji="1" lang="ja-JP" altLang="en-US"/>
          </a:p>
        </p:txBody>
      </p:sp>
    </p:spTree>
    <p:extLst>
      <p:ext uri="{BB962C8B-B14F-4D97-AF65-F5344CB8AC3E}">
        <p14:creationId xmlns:p14="http://schemas.microsoft.com/office/powerpoint/2010/main" val="34670475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b="0" i="0" dirty="0">
              <a:latin typeface="Hiragino Kaku Gothic ProN W6" charset="-128"/>
              <a:ea typeface="Hiragino Kaku Gothic ProN W6" charset="-128"/>
              <a:cs typeface="Hiragino Kaku Gothic ProN W6" charset="-128"/>
            </a:endParaRPr>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62</a:t>
            </a:fld>
            <a:endParaRPr kumimoji="1" lang="ja-JP" altLang="en-US"/>
          </a:p>
        </p:txBody>
      </p:sp>
    </p:spTree>
    <p:extLst>
      <p:ext uri="{BB962C8B-B14F-4D97-AF65-F5344CB8AC3E}">
        <p14:creationId xmlns:p14="http://schemas.microsoft.com/office/powerpoint/2010/main" val="30516035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63</a:t>
            </a:fld>
            <a:endParaRPr kumimoji="1" lang="ja-JP" altLang="en-US"/>
          </a:p>
        </p:txBody>
      </p:sp>
    </p:spTree>
    <p:extLst>
      <p:ext uri="{BB962C8B-B14F-4D97-AF65-F5344CB8AC3E}">
        <p14:creationId xmlns:p14="http://schemas.microsoft.com/office/powerpoint/2010/main" val="17119768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66</a:t>
            </a:fld>
            <a:endParaRPr kumimoji="1" lang="ja-JP" altLang="en-US"/>
          </a:p>
        </p:txBody>
      </p:sp>
    </p:spTree>
    <p:extLst>
      <p:ext uri="{BB962C8B-B14F-4D97-AF65-F5344CB8AC3E}">
        <p14:creationId xmlns:p14="http://schemas.microsoft.com/office/powerpoint/2010/main" val="30340045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67</a:t>
            </a:fld>
            <a:endParaRPr kumimoji="1" lang="ja-JP" altLang="en-US"/>
          </a:p>
        </p:txBody>
      </p:sp>
    </p:spTree>
    <p:extLst>
      <p:ext uri="{BB962C8B-B14F-4D97-AF65-F5344CB8AC3E}">
        <p14:creationId xmlns:p14="http://schemas.microsoft.com/office/powerpoint/2010/main" val="27228112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68</a:t>
            </a:fld>
            <a:endParaRPr kumimoji="1" lang="ja-JP" altLang="en-US"/>
          </a:p>
        </p:txBody>
      </p:sp>
    </p:spTree>
    <p:extLst>
      <p:ext uri="{BB962C8B-B14F-4D97-AF65-F5344CB8AC3E}">
        <p14:creationId xmlns:p14="http://schemas.microsoft.com/office/powerpoint/2010/main" val="7979907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69</a:t>
            </a:fld>
            <a:endParaRPr kumimoji="1" lang="ja-JP" altLang="en-US"/>
          </a:p>
        </p:txBody>
      </p:sp>
    </p:spTree>
    <p:extLst>
      <p:ext uri="{BB962C8B-B14F-4D97-AF65-F5344CB8AC3E}">
        <p14:creationId xmlns:p14="http://schemas.microsoft.com/office/powerpoint/2010/main" val="437894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70</a:t>
            </a:fld>
            <a:endParaRPr kumimoji="1" lang="ja-JP" altLang="en-US"/>
          </a:p>
        </p:txBody>
      </p:sp>
    </p:spTree>
    <p:extLst>
      <p:ext uri="{BB962C8B-B14F-4D97-AF65-F5344CB8AC3E}">
        <p14:creationId xmlns:p14="http://schemas.microsoft.com/office/powerpoint/2010/main" val="15527995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71</a:t>
            </a:fld>
            <a:endParaRPr kumimoji="1" lang="ja-JP" altLang="en-US"/>
          </a:p>
        </p:txBody>
      </p:sp>
    </p:spTree>
    <p:extLst>
      <p:ext uri="{BB962C8B-B14F-4D97-AF65-F5344CB8AC3E}">
        <p14:creationId xmlns:p14="http://schemas.microsoft.com/office/powerpoint/2010/main" val="3819298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7</a:t>
            </a:fld>
            <a:endParaRPr kumimoji="1" lang="ja-JP" altLang="en-US"/>
          </a:p>
        </p:txBody>
      </p:sp>
    </p:spTree>
    <p:extLst>
      <p:ext uri="{BB962C8B-B14F-4D97-AF65-F5344CB8AC3E}">
        <p14:creationId xmlns:p14="http://schemas.microsoft.com/office/powerpoint/2010/main" val="1619433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72</a:t>
            </a:fld>
            <a:endParaRPr kumimoji="1" lang="ja-JP" altLang="en-US"/>
          </a:p>
        </p:txBody>
      </p:sp>
    </p:spTree>
    <p:extLst>
      <p:ext uri="{BB962C8B-B14F-4D97-AF65-F5344CB8AC3E}">
        <p14:creationId xmlns:p14="http://schemas.microsoft.com/office/powerpoint/2010/main" val="17653445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73</a:t>
            </a:fld>
            <a:endParaRPr kumimoji="1" lang="ja-JP" altLang="en-US"/>
          </a:p>
        </p:txBody>
      </p:sp>
    </p:spTree>
    <p:extLst>
      <p:ext uri="{BB962C8B-B14F-4D97-AF65-F5344CB8AC3E}">
        <p14:creationId xmlns:p14="http://schemas.microsoft.com/office/powerpoint/2010/main" val="18793710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74</a:t>
            </a:fld>
            <a:endParaRPr kumimoji="1" lang="ja-JP" altLang="en-US"/>
          </a:p>
        </p:txBody>
      </p:sp>
    </p:spTree>
    <p:extLst>
      <p:ext uri="{BB962C8B-B14F-4D97-AF65-F5344CB8AC3E}">
        <p14:creationId xmlns:p14="http://schemas.microsoft.com/office/powerpoint/2010/main" val="17562961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75</a:t>
            </a:fld>
            <a:endParaRPr kumimoji="1" lang="ja-JP" altLang="en-US"/>
          </a:p>
        </p:txBody>
      </p:sp>
    </p:spTree>
    <p:extLst>
      <p:ext uri="{BB962C8B-B14F-4D97-AF65-F5344CB8AC3E}">
        <p14:creationId xmlns:p14="http://schemas.microsoft.com/office/powerpoint/2010/main" val="6279314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76</a:t>
            </a:fld>
            <a:endParaRPr kumimoji="1" lang="ja-JP" altLang="en-US"/>
          </a:p>
        </p:txBody>
      </p:sp>
    </p:spTree>
    <p:extLst>
      <p:ext uri="{BB962C8B-B14F-4D97-AF65-F5344CB8AC3E}">
        <p14:creationId xmlns:p14="http://schemas.microsoft.com/office/powerpoint/2010/main" val="16458464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77</a:t>
            </a:fld>
            <a:endParaRPr kumimoji="1" lang="ja-JP" altLang="en-US"/>
          </a:p>
        </p:txBody>
      </p:sp>
    </p:spTree>
    <p:extLst>
      <p:ext uri="{BB962C8B-B14F-4D97-AF65-F5344CB8AC3E}">
        <p14:creationId xmlns:p14="http://schemas.microsoft.com/office/powerpoint/2010/main" val="12532882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78</a:t>
            </a:fld>
            <a:endParaRPr kumimoji="1" lang="ja-JP" altLang="en-US"/>
          </a:p>
        </p:txBody>
      </p:sp>
    </p:spTree>
    <p:extLst>
      <p:ext uri="{BB962C8B-B14F-4D97-AF65-F5344CB8AC3E}">
        <p14:creationId xmlns:p14="http://schemas.microsoft.com/office/powerpoint/2010/main" val="14202307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79</a:t>
            </a:fld>
            <a:endParaRPr kumimoji="1" lang="ja-JP" altLang="en-US"/>
          </a:p>
        </p:txBody>
      </p:sp>
    </p:spTree>
    <p:extLst>
      <p:ext uri="{BB962C8B-B14F-4D97-AF65-F5344CB8AC3E}">
        <p14:creationId xmlns:p14="http://schemas.microsoft.com/office/powerpoint/2010/main" val="1335091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それでは皆さんに質問です。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a:t>
            </a:r>
            <a:r>
              <a:rPr kumimoji="1" lang="en-US" altLang="ja-JP" dirty="0"/>
              <a:t>SET</a:t>
            </a:r>
            <a:r>
              <a:rPr kumimoji="1" lang="ja-JP" altLang="en-US"/>
              <a:t>」という単語、もしくはその意味をご存知の方、挙手をお願いいたします。</a:t>
            </a:r>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8</a:t>
            </a:fld>
            <a:endParaRPr kumimoji="1" lang="ja-JP" altLang="en-US"/>
          </a:p>
        </p:txBody>
      </p:sp>
    </p:spTree>
    <p:extLst>
      <p:ext uri="{BB962C8B-B14F-4D97-AF65-F5344CB8AC3E}">
        <p14:creationId xmlns:p14="http://schemas.microsoft.com/office/powerpoint/2010/main" val="2693321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0" i="0">
                <a:latin typeface="Hiragino Kaku Gothic ProN W6" charset="-128"/>
                <a:ea typeface="Hiragino Kaku Gothic ProN W6" charset="-128"/>
                <a:cs typeface="Hiragino Kaku Gothic ProN W6" charset="-128"/>
              </a:rPr>
              <a:t>「</a:t>
            </a:r>
            <a:r>
              <a:rPr lang="en-US" altLang="ja-JP" sz="1200" b="0" i="0" dirty="0">
                <a:latin typeface="Hiragino Kaku Gothic ProN W6" charset="-128"/>
                <a:ea typeface="Hiragino Kaku Gothic ProN W6" charset="-128"/>
                <a:cs typeface="Hiragino Kaku Gothic ProN W6" charset="-128"/>
              </a:rPr>
              <a:t>SET</a:t>
            </a:r>
            <a:r>
              <a:rPr lang="ja-JP" altLang="en-US" sz="1200" b="0" i="0">
                <a:latin typeface="Hiragino Kaku Gothic ProN W6" charset="-128"/>
                <a:ea typeface="Hiragino Kaku Gothic ProN W6" charset="-128"/>
                <a:cs typeface="Hiragino Kaku Gothic ProN W6" charset="-128"/>
              </a:rPr>
              <a:t>」とは、「</a:t>
            </a:r>
            <a:r>
              <a:rPr lang="en-US" altLang="ja-JP" sz="1200" b="0" i="0" dirty="0">
                <a:latin typeface="Hiragino Kaku Gothic ProN W6" charset="-128"/>
                <a:ea typeface="Hiragino Kaku Gothic ProN W6" charset="-128"/>
                <a:cs typeface="Hiragino Kaku Gothic ProN W6" charset="-128"/>
              </a:rPr>
              <a:t>Software Engineer in Test</a:t>
            </a:r>
            <a:r>
              <a:rPr lang="ja-JP" altLang="en-US" sz="1200" b="0" i="0">
                <a:latin typeface="Hiragino Kaku Gothic ProN W6" charset="-128"/>
                <a:ea typeface="Hiragino Kaku Gothic ProN W6" charset="-128"/>
                <a:cs typeface="Hiragino Kaku Gothic ProN W6" charset="-128"/>
              </a:rPr>
              <a:t>」の略で、</a:t>
            </a:r>
            <a:r>
              <a:rPr lang="en-US" altLang="ja-JP" sz="1200" b="0" i="0" dirty="0">
                <a:latin typeface="Hiragino Kaku Gothic ProN W6" charset="-128"/>
                <a:ea typeface="Hiragino Kaku Gothic ProN W6" charset="-128"/>
                <a:cs typeface="Hiragino Kaku Gothic ProN W6" charset="-128"/>
              </a:rPr>
              <a:t>Google</a:t>
            </a:r>
            <a:r>
              <a:rPr lang="ja-JP" altLang="en-US" sz="1200" b="0" i="0">
                <a:latin typeface="Hiragino Kaku Gothic ProN W6" charset="-128"/>
                <a:ea typeface="Hiragino Kaku Gothic ProN W6" charset="-128"/>
                <a:cs typeface="Hiragino Kaku Gothic ProN W6" charset="-128"/>
              </a:rPr>
              <a:t>で生まれたロールです。</a:t>
            </a:r>
            <a:endParaRPr lang="en-US" altLang="ja-JP" sz="1200" b="0" i="0" dirty="0">
              <a:latin typeface="Hiragino Kaku Gothic ProN W6" charset="-128"/>
              <a:ea typeface="Hiragino Kaku Gothic ProN W6" charset="-128"/>
              <a:cs typeface="Hiragino Kaku Gothic ProN W6"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b="0" i="0" dirty="0">
              <a:latin typeface="Hiragino Kaku Gothic ProN W6" charset="-128"/>
              <a:ea typeface="Hiragino Kaku Gothic ProN W6" charset="-128"/>
              <a:cs typeface="Hiragino Kaku Gothic ProN W6"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0" i="0">
                <a:latin typeface="Hiragino Kaku Gothic ProN W6" charset="-128"/>
                <a:ea typeface="Hiragino Kaku Gothic ProN W6" charset="-128"/>
                <a:cs typeface="Hiragino Kaku Gothic ProN W6" charset="-128"/>
              </a:rPr>
              <a:t>書籍</a:t>
            </a:r>
            <a:r>
              <a:rPr lang="en-US" altLang="ja-JP" sz="1200" b="0" i="0" dirty="0">
                <a:latin typeface="Hiragino Kaku Gothic ProN W6" charset="-128"/>
                <a:ea typeface="Hiragino Kaku Gothic ProN W6" charset="-128"/>
                <a:cs typeface="Hiragino Kaku Gothic ProN W6" charset="-128"/>
              </a:rPr>
              <a:t>『How Google Tests Software』</a:t>
            </a:r>
            <a:r>
              <a:rPr lang="ja-JP" altLang="en-US" sz="1200" b="0" i="0">
                <a:latin typeface="Hiragino Kaku Gothic ProN W6" charset="-128"/>
                <a:ea typeface="Hiragino Kaku Gothic ProN W6" charset="-128"/>
                <a:cs typeface="Hiragino Kaku Gothic ProN W6" charset="-128"/>
              </a:rPr>
              <a:t>に、詳しく説明されています。</a:t>
            </a:r>
            <a:br>
              <a:rPr lang="en-US" altLang="ja-JP" sz="1200" b="0" i="0" dirty="0">
                <a:latin typeface="Hiragino Kaku Gothic ProN W6" charset="-128"/>
                <a:ea typeface="Hiragino Kaku Gothic ProN W6" charset="-128"/>
                <a:cs typeface="Hiragino Kaku Gothic ProN W6" charset="-128"/>
              </a:rPr>
            </a:br>
            <a:endParaRPr lang="en-US" altLang="ja-JP" sz="1200" b="0" i="0" dirty="0">
              <a:latin typeface="Hiragino Kaku Gothic ProN W6" charset="-128"/>
              <a:ea typeface="Hiragino Kaku Gothic ProN W6" charset="-128"/>
              <a:cs typeface="Hiragino Kaku Gothic ProN W6"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0" i="0">
                <a:latin typeface="Hiragino Kaku Gothic ProN W6" charset="-128"/>
                <a:ea typeface="Hiragino Kaku Gothic ProN W6" charset="-128"/>
                <a:cs typeface="Hiragino Kaku Gothic ProN W6" charset="-128"/>
              </a:rPr>
              <a:t>同様の役職は、</a:t>
            </a:r>
            <a:r>
              <a:rPr lang="en-US" altLang="ja-JP" sz="1200" b="0" i="0" dirty="0">
                <a:latin typeface="Hiragino Kaku Gothic ProN W6" charset="-128"/>
                <a:ea typeface="Hiragino Kaku Gothic ProN W6" charset="-128"/>
                <a:cs typeface="Hiragino Kaku Gothic ProN W6" charset="-128"/>
              </a:rPr>
              <a:t>Microsoft</a:t>
            </a:r>
            <a:r>
              <a:rPr lang="ja-JP" altLang="en-US" sz="1200" b="0" i="0">
                <a:latin typeface="Hiragino Kaku Gothic ProN W6" charset="-128"/>
                <a:ea typeface="Hiragino Kaku Gothic ProN W6" charset="-128"/>
                <a:cs typeface="Hiragino Kaku Gothic ProN W6" charset="-128"/>
              </a:rPr>
              <a:t>や</a:t>
            </a:r>
            <a:r>
              <a:rPr lang="en-US" altLang="ja-JP" sz="1200" b="0" i="0" dirty="0">
                <a:latin typeface="Hiragino Kaku Gothic ProN W6" charset="-128"/>
                <a:ea typeface="Hiragino Kaku Gothic ProN W6" charset="-128"/>
                <a:cs typeface="Hiragino Kaku Gothic ProN W6" charset="-128"/>
              </a:rPr>
              <a:t>Amazon</a:t>
            </a:r>
            <a:r>
              <a:rPr lang="ja-JP" altLang="en-US" sz="1200" b="0" i="0">
                <a:latin typeface="Hiragino Kaku Gothic ProN W6" charset="-128"/>
                <a:ea typeface="Hiragino Kaku Gothic ProN W6" charset="-128"/>
                <a:cs typeface="Hiragino Kaku Gothic ProN W6" charset="-128"/>
              </a:rPr>
              <a:t>、</a:t>
            </a:r>
            <a:r>
              <a:rPr lang="en-US" altLang="ja-JP" sz="1200" b="0" i="0" dirty="0">
                <a:latin typeface="Hiragino Kaku Gothic ProN W6" charset="-128"/>
                <a:ea typeface="Hiragino Kaku Gothic ProN W6" charset="-128"/>
                <a:cs typeface="Hiragino Kaku Gothic ProN W6" charset="-128"/>
              </a:rPr>
              <a:t>DeNA</a:t>
            </a:r>
            <a:r>
              <a:rPr lang="ja-JP" altLang="en-US" sz="1200" b="0" i="0">
                <a:latin typeface="Hiragino Kaku Gothic ProN W6" charset="-128"/>
                <a:ea typeface="Hiragino Kaku Gothic ProN W6" charset="-128"/>
                <a:cs typeface="Hiragino Kaku Gothic ProN W6" charset="-128"/>
              </a:rPr>
              <a:t>などにもあります。</a:t>
            </a:r>
            <a:endParaRPr lang="en-US" altLang="ja-JP" sz="1200" b="0" i="0" dirty="0">
              <a:latin typeface="Hiragino Kaku Gothic ProN W6" charset="-128"/>
              <a:ea typeface="Hiragino Kaku Gothic ProN W6" charset="-128"/>
              <a:cs typeface="Hiragino Kaku Gothic ProN W6" charset="-128"/>
            </a:endParaRPr>
          </a:p>
        </p:txBody>
      </p:sp>
      <p:sp>
        <p:nvSpPr>
          <p:cNvPr id="4" name="スライド番号プレースホルダー 3"/>
          <p:cNvSpPr>
            <a:spLocks noGrp="1"/>
          </p:cNvSpPr>
          <p:nvPr>
            <p:ph type="sldNum" sz="quarter" idx="10"/>
          </p:nvPr>
        </p:nvSpPr>
        <p:spPr/>
        <p:txBody>
          <a:bodyPr/>
          <a:lstStyle/>
          <a:p>
            <a:fld id="{D6931A60-C776-4263-A2FB-8D24586021F6}" type="slidenum">
              <a:rPr kumimoji="1" lang="ja-JP" altLang="en-US" smtClean="0"/>
              <a:t>9</a:t>
            </a:fld>
            <a:endParaRPr kumimoji="1" lang="ja-JP" altLang="en-US"/>
          </a:p>
        </p:txBody>
      </p:sp>
    </p:spTree>
    <p:extLst>
      <p:ext uri="{BB962C8B-B14F-4D97-AF65-F5344CB8AC3E}">
        <p14:creationId xmlns:p14="http://schemas.microsoft.com/office/powerpoint/2010/main" val="3939114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ユーザー設定レイアウト">
    <p:bg>
      <p:bgPr>
        <a:solidFill>
          <a:srgbClr val="F2F2F2"/>
        </a:solidFill>
        <a:effectLst/>
      </p:bgPr>
    </p:bg>
    <p:spTree>
      <p:nvGrpSpPr>
        <p:cNvPr id="1" name=""/>
        <p:cNvGrpSpPr/>
        <p:nvPr/>
      </p:nvGrpSpPr>
      <p:grpSpPr>
        <a:xfrm>
          <a:off x="0" y="0"/>
          <a:ext cx="0" cy="0"/>
          <a:chOff x="0" y="0"/>
          <a:chExt cx="0" cy="0"/>
        </a:xfrm>
      </p:grpSpPr>
      <p:sp>
        <p:nvSpPr>
          <p:cNvPr id="3" name="日付プレースホルダー 2"/>
          <p:cNvSpPr>
            <a:spLocks noGrp="1"/>
          </p:cNvSpPr>
          <p:nvPr>
            <p:ph type="dt" sz="half" idx="10"/>
          </p:nvPr>
        </p:nvSpPr>
        <p:spPr>
          <a:xfrm>
            <a:off x="0" y="5279598"/>
            <a:ext cx="9144000" cy="513306"/>
          </a:xfrm>
        </p:spPr>
        <p:txBody>
          <a:bodyPr/>
          <a:lstStyle>
            <a:lvl1pPr algn="ctr">
              <a:defRPr sz="1500">
                <a:solidFill>
                  <a:schemeClr val="tx1"/>
                </a:solidFill>
                <a:latin typeface="Hiragino Kaku Gothic ProN W6" charset="-128"/>
                <a:ea typeface="Hiragino Kaku Gothic ProN W6" charset="-128"/>
                <a:cs typeface="Hiragino Kaku Gothic ProN W6" charset="-128"/>
              </a:defRPr>
            </a:lvl1pPr>
          </a:lstStyle>
          <a:p>
            <a:fld id="{052BCCDA-7B63-404C-A04A-C54649811EC9}" type="datetime4">
              <a:rPr lang="ja-JP" altLang="en-US" smtClean="0"/>
              <a:pPr/>
              <a:t>2019年12月23日</a:t>
            </a:fld>
            <a:endParaRPr lang="ja-JP" altLang="en-US"/>
          </a:p>
        </p:txBody>
      </p:sp>
      <p:sp>
        <p:nvSpPr>
          <p:cNvPr id="7" name="コンテンツ プレースホルダー 2"/>
          <p:cNvSpPr>
            <a:spLocks noGrp="1"/>
          </p:cNvSpPr>
          <p:nvPr>
            <p:ph idx="1" hasCustomPrompt="1"/>
          </p:nvPr>
        </p:nvSpPr>
        <p:spPr>
          <a:xfrm>
            <a:off x="0" y="5781439"/>
            <a:ext cx="9144000" cy="547643"/>
          </a:xfrm>
        </p:spPr>
        <p:txBody>
          <a:bodyPr>
            <a:noAutofit/>
          </a:bodyPr>
          <a:lstStyle>
            <a:lvl1pPr marL="0" indent="0" algn="ctr">
              <a:buNone/>
              <a:defRPr sz="2100">
                <a:solidFill>
                  <a:srgbClr val="595959"/>
                </a:solidFill>
                <a:latin typeface="Hiragino Kaku Gothic ProN W6" charset="-128"/>
                <a:ea typeface="Hiragino Kaku Gothic ProN W6" charset="-128"/>
                <a:cs typeface="Hiragino Kaku Gothic ProN W6" charset="-128"/>
              </a:defRPr>
            </a:lvl1pPr>
            <a:lvl2pPr>
              <a:defRPr>
                <a:solidFill>
                  <a:srgbClr val="595959"/>
                </a:solidFill>
                <a:latin typeface="+mj-ea"/>
                <a:ea typeface="+mj-ea"/>
              </a:defRPr>
            </a:lvl2pPr>
            <a:lvl3pPr>
              <a:defRPr>
                <a:solidFill>
                  <a:srgbClr val="595959"/>
                </a:solidFill>
                <a:latin typeface="+mj-ea"/>
                <a:ea typeface="+mj-ea"/>
              </a:defRPr>
            </a:lvl3pPr>
            <a:lvl4pPr>
              <a:defRPr>
                <a:solidFill>
                  <a:srgbClr val="595959"/>
                </a:solidFill>
                <a:latin typeface="+mj-ea"/>
                <a:ea typeface="+mj-ea"/>
              </a:defRPr>
            </a:lvl4pPr>
            <a:lvl5pPr>
              <a:defRPr>
                <a:solidFill>
                  <a:srgbClr val="595959"/>
                </a:solidFill>
                <a:latin typeface="+mj-ea"/>
                <a:ea typeface="+mj-ea"/>
              </a:defRPr>
            </a:lvl5pPr>
          </a:lstStyle>
          <a:p>
            <a:pPr lvl="0"/>
            <a:r>
              <a:rPr kumimoji="1" lang="ja-JP" altLang="en-US" dirty="0"/>
              <a:t>制作者の名前を入力</a:t>
            </a:r>
          </a:p>
        </p:txBody>
      </p:sp>
      <p:sp>
        <p:nvSpPr>
          <p:cNvPr id="10" name="タイトル 1"/>
          <p:cNvSpPr>
            <a:spLocks noGrp="1"/>
          </p:cNvSpPr>
          <p:nvPr>
            <p:ph type="title" hasCustomPrompt="1"/>
          </p:nvPr>
        </p:nvSpPr>
        <p:spPr>
          <a:xfrm>
            <a:off x="0" y="7"/>
            <a:ext cx="9144000" cy="5279591"/>
          </a:xfrm>
          <a:solidFill>
            <a:srgbClr val="07B53B"/>
          </a:solidFill>
          <a:ln>
            <a:solidFill>
              <a:srgbClr val="44C404"/>
            </a:solidFill>
          </a:ln>
        </p:spPr>
        <p:txBody>
          <a:bodyPr/>
          <a:lstStyle>
            <a:lvl1pPr>
              <a:lnSpc>
                <a:spcPts val="9375"/>
              </a:lnSpc>
              <a:defRPr sz="6600">
                <a:latin typeface="Hiragino Kaku Gothic ProN W6" charset="-128"/>
                <a:ea typeface="Hiragino Kaku Gothic ProN W6" charset="-128"/>
                <a:cs typeface="Hiragino Kaku Gothic ProN W6" charset="-128"/>
              </a:defRPr>
            </a:lvl1pPr>
          </a:lstStyle>
          <a:p>
            <a:r>
              <a:rPr kumimoji="1" lang="ja-JP" altLang="en-US" dirty="0"/>
              <a:t>プレゼンテーション</a:t>
            </a:r>
            <a:br>
              <a:rPr kumimoji="1" lang="en-US" altLang="ja-JP" dirty="0"/>
            </a:br>
            <a:r>
              <a:rPr kumimoji="1" lang="ja-JP" altLang="en-US" dirty="0"/>
              <a:t>タイトルを入力</a:t>
            </a:r>
          </a:p>
        </p:txBody>
      </p:sp>
    </p:spTree>
    <p:extLst>
      <p:ext uri="{BB962C8B-B14F-4D97-AF65-F5344CB8AC3E}">
        <p14:creationId xmlns:p14="http://schemas.microsoft.com/office/powerpoint/2010/main" val="579778059"/>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spTree>
      <p:nvGrpSpPr>
        <p:cNvPr id="1" name=""/>
        <p:cNvGrpSpPr/>
        <p:nvPr/>
      </p:nvGrpSpPr>
      <p:grpSpPr>
        <a:xfrm>
          <a:off x="0" y="0"/>
          <a:ext cx="0" cy="0"/>
          <a:chOff x="0" y="0"/>
          <a:chExt cx="0" cy="0"/>
        </a:xfrm>
      </p:grpSpPr>
      <p:sp>
        <p:nvSpPr>
          <p:cNvPr id="14" name="正方形/長方形 13"/>
          <p:cNvSpPr/>
          <p:nvPr userDrawn="1"/>
        </p:nvSpPr>
        <p:spPr>
          <a:xfrm>
            <a:off x="-1" y="-5168"/>
            <a:ext cx="9144001" cy="1166632"/>
          </a:xfrm>
          <a:prstGeom prst="rect">
            <a:avLst/>
          </a:prstGeom>
          <a:solidFill>
            <a:srgbClr val="07B53B"/>
          </a:solidFill>
          <a:ln>
            <a:solidFill>
              <a:srgbClr val="44C4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Hiragino Kaku Gothic ProN W6" charset="-128"/>
              <a:ea typeface="Hiragino Kaku Gothic ProN W6" charset="-128"/>
              <a:cs typeface="Hiragino Kaku Gothic ProN W6" charset="-128"/>
            </a:endParaRPr>
          </a:p>
        </p:txBody>
      </p:sp>
      <p:sp>
        <p:nvSpPr>
          <p:cNvPr id="9" name="正方形/長方形 8"/>
          <p:cNvSpPr/>
          <p:nvPr userDrawn="1"/>
        </p:nvSpPr>
        <p:spPr>
          <a:xfrm>
            <a:off x="4585066" y="1174343"/>
            <a:ext cx="4558937" cy="5683657"/>
          </a:xfrm>
          <a:prstGeom prst="rect">
            <a:avLst/>
          </a:prstGeom>
          <a:solidFill>
            <a:srgbClr val="DEDEDE">
              <a:alpha val="972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Hiragino Kaku Gothic ProN W6" charset="-128"/>
              <a:ea typeface="Hiragino Kaku Gothic ProN W6" charset="-128"/>
              <a:cs typeface="Hiragino Kaku Gothic ProN W6" charset="-128"/>
            </a:endParaRPr>
          </a:p>
        </p:txBody>
      </p:sp>
      <p:sp>
        <p:nvSpPr>
          <p:cNvPr id="4" name="日付プレースホルダー 3"/>
          <p:cNvSpPr>
            <a:spLocks noGrp="1"/>
          </p:cNvSpPr>
          <p:nvPr>
            <p:ph type="dt" sz="half" idx="10"/>
          </p:nvPr>
        </p:nvSpPr>
        <p:spPr/>
        <p:txBody>
          <a:bodyPr/>
          <a:lstStyle>
            <a:lvl1pPr>
              <a:defRPr>
                <a:latin typeface="Hiragino Kaku Gothic ProN W6" charset="-128"/>
                <a:ea typeface="Hiragino Kaku Gothic ProN W6" charset="-128"/>
                <a:cs typeface="Hiragino Kaku Gothic ProN W6" charset="-128"/>
              </a:defRPr>
            </a:lvl1pPr>
          </a:lstStyle>
          <a:p>
            <a:fld id="{3657B689-2040-4AA2-A102-3ED058595473}" type="datetime1">
              <a:rPr lang="ja-JP" altLang="en-US" smtClean="0"/>
              <a:pPr/>
              <a:t>2019/12/23</a:t>
            </a:fld>
            <a:endParaRPr lang="ja-JP" altLang="en-US"/>
          </a:p>
        </p:txBody>
      </p:sp>
      <p:sp>
        <p:nvSpPr>
          <p:cNvPr id="6" name="スライド番号プレースホルダー 5"/>
          <p:cNvSpPr>
            <a:spLocks noGrp="1"/>
          </p:cNvSpPr>
          <p:nvPr>
            <p:ph type="sldNum" sz="quarter" idx="12"/>
          </p:nvPr>
        </p:nvSpPr>
        <p:spPr>
          <a:xfrm>
            <a:off x="167564" y="6356350"/>
            <a:ext cx="720000" cy="359864"/>
          </a:xfrm>
        </p:spPr>
        <p:txBody>
          <a:bodyPr/>
          <a:lstStyle>
            <a:lvl1pPr>
              <a:defRPr>
                <a:solidFill>
                  <a:schemeClr val="bg1">
                    <a:lumMod val="50000"/>
                  </a:schemeClr>
                </a:solidFill>
                <a:latin typeface="Hiragino Kaku Gothic ProN W6" charset="-128"/>
                <a:ea typeface="Hiragino Kaku Gothic ProN W6" charset="-128"/>
                <a:cs typeface="Hiragino Kaku Gothic ProN W6" charset="-128"/>
              </a:defRPr>
            </a:lvl1pPr>
          </a:lstStyle>
          <a:p>
            <a:fld id="{A60C1000-84CB-418E-9143-20F01318A1D3}" type="slidenum">
              <a:rPr lang="ja-JP" altLang="en-US" smtClean="0"/>
              <a:pPr/>
              <a:t>‹#›</a:t>
            </a:fld>
            <a:endParaRPr lang="ja-JP" altLang="en-US"/>
          </a:p>
        </p:txBody>
      </p:sp>
      <p:sp>
        <p:nvSpPr>
          <p:cNvPr id="8" name="コンテンツ プレースホルダー 2"/>
          <p:cNvSpPr>
            <a:spLocks noGrp="1"/>
          </p:cNvSpPr>
          <p:nvPr>
            <p:ph idx="1"/>
          </p:nvPr>
        </p:nvSpPr>
        <p:spPr>
          <a:xfrm>
            <a:off x="319102" y="1485901"/>
            <a:ext cx="3984977" cy="4549356"/>
          </a:xfrm>
        </p:spPr>
        <p:txBody>
          <a:bodyPr>
            <a:normAutofit/>
          </a:bodyPr>
          <a:lstStyle>
            <a:lvl1pPr marL="0" indent="0">
              <a:buNone/>
              <a:defRPr sz="2100">
                <a:solidFill>
                  <a:srgbClr val="595959"/>
                </a:solidFill>
                <a:latin typeface="Hiragino Kaku Gothic ProN W6" charset="-128"/>
                <a:ea typeface="Hiragino Kaku Gothic ProN W6" charset="-128"/>
                <a:cs typeface="Hiragino Kaku Gothic ProN W6" charset="-128"/>
              </a:defRPr>
            </a:lvl1pPr>
            <a:lvl2pPr>
              <a:defRPr>
                <a:solidFill>
                  <a:srgbClr val="595959"/>
                </a:solidFill>
                <a:latin typeface="+mj-ea"/>
                <a:ea typeface="+mj-ea"/>
              </a:defRPr>
            </a:lvl2pPr>
            <a:lvl3pPr>
              <a:defRPr>
                <a:solidFill>
                  <a:srgbClr val="595959"/>
                </a:solidFill>
                <a:latin typeface="+mj-ea"/>
                <a:ea typeface="+mj-ea"/>
              </a:defRPr>
            </a:lvl3pPr>
            <a:lvl4pPr>
              <a:defRPr>
                <a:solidFill>
                  <a:srgbClr val="595959"/>
                </a:solidFill>
                <a:latin typeface="+mj-ea"/>
                <a:ea typeface="+mj-ea"/>
              </a:defRPr>
            </a:lvl4pPr>
            <a:lvl5pPr>
              <a:defRPr>
                <a:solidFill>
                  <a:srgbClr val="595959"/>
                </a:solidFill>
                <a:latin typeface="+mj-ea"/>
                <a:ea typeface="+mj-ea"/>
              </a:defRPr>
            </a:lvl5pPr>
          </a:lstStyle>
          <a:p>
            <a:pPr lvl="0"/>
            <a:r>
              <a:rPr kumimoji="1" lang="ja-JP" altLang="en-US"/>
              <a:t>マスター テキストの書式設定</a:t>
            </a:r>
          </a:p>
        </p:txBody>
      </p:sp>
      <p:sp>
        <p:nvSpPr>
          <p:cNvPr id="11" name="タイトル 1"/>
          <p:cNvSpPr>
            <a:spLocks noGrp="1"/>
          </p:cNvSpPr>
          <p:nvPr>
            <p:ph type="title"/>
          </p:nvPr>
        </p:nvSpPr>
        <p:spPr>
          <a:xfrm>
            <a:off x="0" y="328806"/>
            <a:ext cx="9144000" cy="524442"/>
          </a:xfrm>
        </p:spPr>
        <p:txBody>
          <a:bodyPr/>
          <a:lstStyle>
            <a:lvl1pPr>
              <a:defRPr>
                <a:latin typeface="Hiragino Kaku Gothic ProN W6" charset="-128"/>
                <a:ea typeface="Hiragino Kaku Gothic ProN W6" charset="-128"/>
                <a:cs typeface="Hiragino Kaku Gothic ProN W6" charset="-128"/>
              </a:defRPr>
            </a:lvl1pPr>
          </a:lstStyle>
          <a:p>
            <a:r>
              <a:rPr kumimoji="1" lang="ja-JP" altLang="en-US"/>
              <a:t>マスター タイトルの書式設定</a:t>
            </a:r>
            <a:endParaRPr kumimoji="1" lang="ja-JP" altLang="en-US" dirty="0"/>
          </a:p>
        </p:txBody>
      </p:sp>
      <p:sp>
        <p:nvSpPr>
          <p:cNvPr id="5" name="テキスト プレースホルダー 4"/>
          <p:cNvSpPr>
            <a:spLocks noGrp="1"/>
          </p:cNvSpPr>
          <p:nvPr>
            <p:ph type="body" sz="quarter" idx="13"/>
          </p:nvPr>
        </p:nvSpPr>
        <p:spPr>
          <a:xfrm>
            <a:off x="4870851" y="1485905"/>
            <a:ext cx="3992165" cy="4509169"/>
          </a:xfrm>
        </p:spPr>
        <p:txBody>
          <a:bodyPr>
            <a:normAutofit/>
          </a:bodyPr>
          <a:lstStyle>
            <a:lvl1pPr>
              <a:defRPr sz="3600">
                <a:latin typeface="Hiragino Kaku Gothic ProN W6" charset="-128"/>
                <a:ea typeface="Hiragino Kaku Gothic ProN W6" charset="-128"/>
                <a:cs typeface="Hiragino Kaku Gothic ProN W6" charset="-128"/>
              </a:defRPr>
            </a:lvl1pPr>
          </a:lstStyle>
          <a:p>
            <a:pPr lvl="0"/>
            <a:r>
              <a:rPr kumimoji="1" lang="ja-JP" altLang="en-US"/>
              <a:t>マスター テキストの書式設定</a:t>
            </a:r>
          </a:p>
        </p:txBody>
      </p:sp>
    </p:spTree>
    <p:extLst>
      <p:ext uri="{BB962C8B-B14F-4D97-AF65-F5344CB8AC3E}">
        <p14:creationId xmlns:p14="http://schemas.microsoft.com/office/powerpoint/2010/main" val="3858403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Hiragino Kaku Gothic ProN W6" charset="-128"/>
                <a:ea typeface="Hiragino Kaku Gothic ProN W6" charset="-128"/>
                <a:cs typeface="Hiragino Kaku Gothic ProN W6" charset="-128"/>
              </a:defRPr>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a:xfrm>
            <a:off x="628650" y="1689099"/>
            <a:ext cx="7886700" cy="4406901"/>
          </a:xfrm>
        </p:spPr>
        <p:txBody>
          <a:bodyPr/>
          <a:lstStyle>
            <a:lvl1pPr>
              <a:defRPr>
                <a:latin typeface="Hiragino Kaku Gothic ProN W6" charset="-128"/>
                <a:ea typeface="Hiragino Kaku Gothic ProN W6" charset="-128"/>
                <a:cs typeface="Hiragino Kaku Gothic ProN W6" charset="-128"/>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lvl1pPr>
              <a:defRPr>
                <a:latin typeface="Hiragino Kaku Gothic ProN W6" charset="-128"/>
                <a:ea typeface="Hiragino Kaku Gothic ProN W6" charset="-128"/>
                <a:cs typeface="Hiragino Kaku Gothic ProN W6" charset="-128"/>
              </a:defRPr>
            </a:lvl1pPr>
          </a:lstStyle>
          <a:p>
            <a:fld id="{6B8FEEA6-8109-49C3-9E5B-E102B12D7F37}" type="datetime1">
              <a:rPr lang="ja-JP" altLang="en-US" smtClean="0"/>
              <a:pPr/>
              <a:t>2019/12/23</a:t>
            </a:fld>
            <a:endParaRPr lang="ja-JP" altLang="en-US"/>
          </a:p>
        </p:txBody>
      </p:sp>
      <p:sp>
        <p:nvSpPr>
          <p:cNvPr id="6" name="スライド番号プレースホルダー 5"/>
          <p:cNvSpPr>
            <a:spLocks noGrp="1"/>
          </p:cNvSpPr>
          <p:nvPr>
            <p:ph type="sldNum" sz="quarter" idx="12"/>
          </p:nvPr>
        </p:nvSpPr>
        <p:spPr>
          <a:xfrm>
            <a:off x="167564" y="6356350"/>
            <a:ext cx="720000" cy="359864"/>
          </a:xfrm>
        </p:spPr>
        <p:txBody>
          <a:bodyPr/>
          <a:lstStyle>
            <a:lvl1pPr>
              <a:defRPr>
                <a:solidFill>
                  <a:schemeClr val="bg1">
                    <a:lumMod val="50000"/>
                  </a:schemeClr>
                </a:solidFill>
                <a:latin typeface="Hiragino Kaku Gothic ProN W6" charset="-128"/>
                <a:ea typeface="Hiragino Kaku Gothic ProN W6" charset="-128"/>
                <a:cs typeface="Hiragino Kaku Gothic ProN W6" charset="-128"/>
              </a:defRPr>
            </a:lvl1pPr>
          </a:lstStyle>
          <a:p>
            <a:fld id="{A60C1000-84CB-418E-9143-20F01318A1D3}" type="slidenum">
              <a:rPr lang="ja-JP" altLang="en-US" smtClean="0"/>
              <a:pPr/>
              <a:t>‹#›</a:t>
            </a:fld>
            <a:endParaRPr lang="ja-JP" altLang="en-US"/>
          </a:p>
        </p:txBody>
      </p:sp>
    </p:spTree>
    <p:extLst>
      <p:ext uri="{BB962C8B-B14F-4D97-AF65-F5344CB8AC3E}">
        <p14:creationId xmlns:p14="http://schemas.microsoft.com/office/powerpoint/2010/main" val="1472784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ユーザー設定レイアウト">
    <p:bg>
      <p:bgPr>
        <a:solidFill>
          <a:srgbClr val="07B53B"/>
        </a:solidFill>
        <a:effectLst/>
      </p:bgPr>
    </p:b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0" y="0"/>
            <a:ext cx="9144000" cy="6356350"/>
          </a:xfrm>
          <a:solidFill>
            <a:srgbClr val="07B53B"/>
          </a:solidFill>
          <a:ln>
            <a:solidFill>
              <a:srgbClr val="07B53B"/>
            </a:solidFill>
          </a:ln>
        </p:spPr>
        <p:txBody>
          <a:bodyPr/>
          <a:lstStyle>
            <a:lvl1pPr>
              <a:lnSpc>
                <a:spcPts val="9375"/>
              </a:lnSpc>
              <a:defRPr sz="6600">
                <a:latin typeface="Hiragino Kaku Gothic ProN W6" charset="-128"/>
                <a:ea typeface="Hiragino Kaku Gothic ProN W6" charset="-128"/>
                <a:cs typeface="Hiragino Kaku Gothic ProN W6" charset="-128"/>
              </a:defRPr>
            </a:lvl1pPr>
          </a:lstStyle>
          <a:p>
            <a:r>
              <a:rPr kumimoji="1" lang="ja-JP" altLang="en-US" dirty="0"/>
              <a:t>扉ページ</a:t>
            </a:r>
            <a:br>
              <a:rPr kumimoji="1" lang="en-US" altLang="ja-JP" dirty="0"/>
            </a:br>
            <a:r>
              <a:rPr kumimoji="1" lang="ja-JP" altLang="en-US" dirty="0"/>
              <a:t>タイトルを入力</a:t>
            </a:r>
          </a:p>
        </p:txBody>
      </p:sp>
    </p:spTree>
    <p:extLst>
      <p:ext uri="{BB962C8B-B14F-4D97-AF65-F5344CB8AC3E}">
        <p14:creationId xmlns:p14="http://schemas.microsoft.com/office/powerpoint/2010/main" val="2188469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bg>
      <p:bgPr>
        <a:solidFill>
          <a:srgbClr val="F2F2F2"/>
        </a:solidFill>
        <a:effectLst/>
      </p:bgPr>
    </p:bg>
    <p:spTree>
      <p:nvGrpSpPr>
        <p:cNvPr id="1" name=""/>
        <p:cNvGrpSpPr/>
        <p:nvPr/>
      </p:nvGrpSpPr>
      <p:grpSpPr>
        <a:xfrm>
          <a:off x="0" y="0"/>
          <a:ext cx="0" cy="0"/>
          <a:chOff x="0" y="0"/>
          <a:chExt cx="0" cy="0"/>
        </a:xfrm>
      </p:grpSpPr>
      <p:sp>
        <p:nvSpPr>
          <p:cNvPr id="8" name="コンテンツ プレースホルダー 2"/>
          <p:cNvSpPr>
            <a:spLocks noGrp="1"/>
          </p:cNvSpPr>
          <p:nvPr>
            <p:ph idx="1" hasCustomPrompt="1"/>
          </p:nvPr>
        </p:nvSpPr>
        <p:spPr>
          <a:xfrm>
            <a:off x="0" y="5781439"/>
            <a:ext cx="9144000" cy="547643"/>
          </a:xfrm>
        </p:spPr>
        <p:txBody>
          <a:bodyPr>
            <a:noAutofit/>
          </a:bodyPr>
          <a:lstStyle>
            <a:lvl1pPr marL="0" indent="0" algn="ctr">
              <a:buNone/>
              <a:defRPr sz="2100">
                <a:solidFill>
                  <a:srgbClr val="595959"/>
                </a:solidFill>
                <a:latin typeface="Hiragino Kaku Gothic ProN W6" charset="-128"/>
                <a:ea typeface="Hiragino Kaku Gothic ProN W6" charset="-128"/>
                <a:cs typeface="Hiragino Kaku Gothic ProN W6" charset="-128"/>
              </a:defRPr>
            </a:lvl1pPr>
            <a:lvl2pPr>
              <a:defRPr>
                <a:solidFill>
                  <a:srgbClr val="595959"/>
                </a:solidFill>
                <a:latin typeface="+mj-ea"/>
                <a:ea typeface="+mj-ea"/>
              </a:defRPr>
            </a:lvl2pPr>
            <a:lvl3pPr>
              <a:defRPr>
                <a:solidFill>
                  <a:srgbClr val="595959"/>
                </a:solidFill>
                <a:latin typeface="+mj-ea"/>
                <a:ea typeface="+mj-ea"/>
              </a:defRPr>
            </a:lvl3pPr>
            <a:lvl4pPr>
              <a:defRPr>
                <a:solidFill>
                  <a:srgbClr val="595959"/>
                </a:solidFill>
                <a:latin typeface="+mj-ea"/>
                <a:ea typeface="+mj-ea"/>
              </a:defRPr>
            </a:lvl4pPr>
            <a:lvl5pPr>
              <a:defRPr>
                <a:solidFill>
                  <a:srgbClr val="595959"/>
                </a:solidFill>
                <a:latin typeface="+mj-ea"/>
                <a:ea typeface="+mj-ea"/>
              </a:defRPr>
            </a:lvl5pPr>
          </a:lstStyle>
          <a:p>
            <a:pPr lvl="0"/>
            <a:r>
              <a:rPr kumimoji="1" lang="ja-JP" altLang="en-US" dirty="0"/>
              <a:t>制作者の名前を入力</a:t>
            </a:r>
          </a:p>
        </p:txBody>
      </p:sp>
      <p:sp>
        <p:nvSpPr>
          <p:cNvPr id="9" name="タイトル 1"/>
          <p:cNvSpPr>
            <a:spLocks noGrp="1"/>
          </p:cNvSpPr>
          <p:nvPr>
            <p:ph type="title" hasCustomPrompt="1"/>
          </p:nvPr>
        </p:nvSpPr>
        <p:spPr>
          <a:xfrm>
            <a:off x="0" y="7"/>
            <a:ext cx="9144000" cy="5279591"/>
          </a:xfrm>
          <a:solidFill>
            <a:schemeClr val="tx2"/>
          </a:solidFill>
        </p:spPr>
        <p:txBody>
          <a:bodyPr/>
          <a:lstStyle>
            <a:lvl1pPr>
              <a:lnSpc>
                <a:spcPts val="9375"/>
              </a:lnSpc>
              <a:defRPr sz="6600">
                <a:latin typeface="Hiragino Kaku Gothic ProN W6" charset="-128"/>
                <a:ea typeface="Hiragino Kaku Gothic ProN W6" charset="-128"/>
                <a:cs typeface="Hiragino Kaku Gothic ProN W6" charset="-128"/>
              </a:defRPr>
            </a:lvl1pPr>
          </a:lstStyle>
          <a:p>
            <a:r>
              <a:rPr kumimoji="1" lang="ja-JP" altLang="en-US" dirty="0"/>
              <a:t>プレゼンテーション</a:t>
            </a:r>
            <a:br>
              <a:rPr kumimoji="1" lang="en-US" altLang="ja-JP" dirty="0"/>
            </a:br>
            <a:r>
              <a:rPr kumimoji="1" lang="ja-JP" altLang="en-US" dirty="0"/>
              <a:t>タイトルを入力</a:t>
            </a:r>
          </a:p>
        </p:txBody>
      </p:sp>
      <p:sp>
        <p:nvSpPr>
          <p:cNvPr id="12" name="日付プレースホルダー 2"/>
          <p:cNvSpPr>
            <a:spLocks noGrp="1"/>
          </p:cNvSpPr>
          <p:nvPr>
            <p:ph type="dt" sz="half" idx="10"/>
          </p:nvPr>
        </p:nvSpPr>
        <p:spPr>
          <a:xfrm>
            <a:off x="0" y="5279598"/>
            <a:ext cx="9144000" cy="513306"/>
          </a:xfrm>
        </p:spPr>
        <p:txBody>
          <a:bodyPr/>
          <a:lstStyle>
            <a:lvl1pPr algn="ctr">
              <a:defRPr sz="1500">
                <a:solidFill>
                  <a:schemeClr val="tx1"/>
                </a:solidFill>
                <a:latin typeface="Hiragino Kaku Gothic ProN W6" charset="-128"/>
                <a:ea typeface="Hiragino Kaku Gothic ProN W6" charset="-128"/>
                <a:cs typeface="Hiragino Kaku Gothic ProN W6" charset="-128"/>
              </a:defRPr>
            </a:lvl1pPr>
          </a:lstStyle>
          <a:p>
            <a:fld id="{0541452E-60C8-4FD8-95AF-A908062DC191}" type="datetime4">
              <a:rPr lang="ja-JP" altLang="en-US" smtClean="0"/>
              <a:pPr/>
              <a:t>2019年12月23日</a:t>
            </a:fld>
            <a:endParaRPr lang="ja-JP" altLang="en-US"/>
          </a:p>
        </p:txBody>
      </p:sp>
    </p:spTree>
    <p:extLst>
      <p:ext uri="{BB962C8B-B14F-4D97-AF65-F5344CB8AC3E}">
        <p14:creationId xmlns:p14="http://schemas.microsoft.com/office/powerpoint/2010/main" val="4221315095"/>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spTree>
      <p:nvGrpSpPr>
        <p:cNvPr id="1" name=""/>
        <p:cNvGrpSpPr/>
        <p:nvPr/>
      </p:nvGrpSpPr>
      <p:grpSpPr>
        <a:xfrm>
          <a:off x="0" y="0"/>
          <a:ext cx="0" cy="0"/>
          <a:chOff x="0" y="0"/>
          <a:chExt cx="0" cy="0"/>
        </a:xfrm>
      </p:grpSpPr>
      <p:sp>
        <p:nvSpPr>
          <p:cNvPr id="17" name="正方形/長方形 16"/>
          <p:cNvSpPr/>
          <p:nvPr userDrawn="1"/>
        </p:nvSpPr>
        <p:spPr>
          <a:xfrm>
            <a:off x="-1" y="-5168"/>
            <a:ext cx="9144001" cy="11666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Hiragino Kaku Gothic ProN W6" charset="-128"/>
              <a:ea typeface="Hiragino Kaku Gothic ProN W6" charset="-128"/>
              <a:cs typeface="Hiragino Kaku Gothic ProN W6" charset="-128"/>
            </a:endParaRPr>
          </a:p>
        </p:txBody>
      </p:sp>
      <p:sp>
        <p:nvSpPr>
          <p:cNvPr id="9" name="正方形/長方形 8"/>
          <p:cNvSpPr/>
          <p:nvPr userDrawn="1"/>
        </p:nvSpPr>
        <p:spPr>
          <a:xfrm>
            <a:off x="4585066" y="1174343"/>
            <a:ext cx="4558937" cy="5683657"/>
          </a:xfrm>
          <a:prstGeom prst="rect">
            <a:avLst/>
          </a:prstGeom>
          <a:solidFill>
            <a:srgbClr val="DEDEDE">
              <a:alpha val="972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Hiragino Kaku Gothic ProN W6" charset="-128"/>
              <a:ea typeface="Hiragino Kaku Gothic ProN W6" charset="-128"/>
              <a:cs typeface="Hiragino Kaku Gothic ProN W6" charset="-128"/>
            </a:endParaRPr>
          </a:p>
        </p:txBody>
      </p:sp>
      <p:sp>
        <p:nvSpPr>
          <p:cNvPr id="4" name="日付プレースホルダー 3"/>
          <p:cNvSpPr>
            <a:spLocks noGrp="1"/>
          </p:cNvSpPr>
          <p:nvPr>
            <p:ph type="dt" sz="half" idx="10"/>
          </p:nvPr>
        </p:nvSpPr>
        <p:spPr/>
        <p:txBody>
          <a:bodyPr/>
          <a:lstStyle>
            <a:lvl1pPr>
              <a:defRPr>
                <a:latin typeface="Hiragino Kaku Gothic ProN W6" charset="-128"/>
                <a:ea typeface="Hiragino Kaku Gothic ProN W6" charset="-128"/>
                <a:cs typeface="Hiragino Kaku Gothic ProN W6" charset="-128"/>
              </a:defRPr>
            </a:lvl1pPr>
          </a:lstStyle>
          <a:p>
            <a:fld id="{3657B689-2040-4AA2-A102-3ED058595473}" type="datetime1">
              <a:rPr lang="ja-JP" altLang="en-US" smtClean="0"/>
              <a:pPr/>
              <a:t>2019/12/23</a:t>
            </a:fld>
            <a:endParaRPr lang="ja-JP" altLang="en-US"/>
          </a:p>
        </p:txBody>
      </p:sp>
      <p:sp>
        <p:nvSpPr>
          <p:cNvPr id="6" name="スライド番号プレースホルダー 5"/>
          <p:cNvSpPr>
            <a:spLocks noGrp="1"/>
          </p:cNvSpPr>
          <p:nvPr>
            <p:ph type="sldNum" sz="quarter" idx="12"/>
          </p:nvPr>
        </p:nvSpPr>
        <p:spPr/>
        <p:txBody>
          <a:bodyPr/>
          <a:lstStyle>
            <a:lvl1pPr>
              <a:defRPr>
                <a:latin typeface="Hiragino Kaku Gothic ProN W6" charset="-128"/>
                <a:ea typeface="Hiragino Kaku Gothic ProN W6" charset="-128"/>
                <a:cs typeface="Hiragino Kaku Gothic ProN W6" charset="-128"/>
              </a:defRPr>
            </a:lvl1pPr>
          </a:lstStyle>
          <a:p>
            <a:fld id="{A60C1000-84CB-418E-9143-20F01318A1D3}" type="slidenum">
              <a:rPr lang="ja-JP" altLang="en-US" smtClean="0"/>
              <a:pPr/>
              <a:t>‹#›</a:t>
            </a:fld>
            <a:endParaRPr lang="ja-JP" altLang="en-US"/>
          </a:p>
        </p:txBody>
      </p:sp>
      <p:sp>
        <p:nvSpPr>
          <p:cNvPr id="11" name="タイトル 1"/>
          <p:cNvSpPr>
            <a:spLocks noGrp="1"/>
          </p:cNvSpPr>
          <p:nvPr>
            <p:ph type="title"/>
          </p:nvPr>
        </p:nvSpPr>
        <p:spPr>
          <a:xfrm>
            <a:off x="0" y="328806"/>
            <a:ext cx="9144000" cy="524442"/>
          </a:xfrm>
        </p:spPr>
        <p:txBody>
          <a:bodyPr/>
          <a:lstStyle>
            <a:lvl1pPr>
              <a:defRPr>
                <a:latin typeface="Hiragino Kaku Gothic ProN W6" charset="-128"/>
                <a:ea typeface="Hiragino Kaku Gothic ProN W6" charset="-128"/>
                <a:cs typeface="Hiragino Kaku Gothic ProN W6" charset="-128"/>
              </a:defRPr>
            </a:lvl1pPr>
          </a:lstStyle>
          <a:p>
            <a:r>
              <a:rPr kumimoji="1" lang="ja-JP" altLang="en-US" dirty="0"/>
              <a:t>マスター タイトルの書式設定</a:t>
            </a:r>
          </a:p>
        </p:txBody>
      </p:sp>
      <p:sp>
        <p:nvSpPr>
          <p:cNvPr id="12" name="コンテンツ プレースホルダー 2"/>
          <p:cNvSpPr>
            <a:spLocks noGrp="1"/>
          </p:cNvSpPr>
          <p:nvPr>
            <p:ph idx="1"/>
          </p:nvPr>
        </p:nvSpPr>
        <p:spPr>
          <a:xfrm>
            <a:off x="319102" y="1485901"/>
            <a:ext cx="3984977" cy="4549356"/>
          </a:xfrm>
        </p:spPr>
        <p:txBody>
          <a:bodyPr>
            <a:normAutofit/>
          </a:bodyPr>
          <a:lstStyle>
            <a:lvl1pPr marL="0" indent="0">
              <a:buNone/>
              <a:defRPr sz="2100">
                <a:solidFill>
                  <a:srgbClr val="595959"/>
                </a:solidFill>
                <a:latin typeface="Hiragino Kaku Gothic ProN W6" charset="-128"/>
                <a:ea typeface="Hiragino Kaku Gothic ProN W6" charset="-128"/>
                <a:cs typeface="Hiragino Kaku Gothic ProN W6" charset="-128"/>
              </a:defRPr>
            </a:lvl1pPr>
            <a:lvl2pPr>
              <a:defRPr>
                <a:solidFill>
                  <a:srgbClr val="595959"/>
                </a:solidFill>
                <a:latin typeface="+mj-ea"/>
                <a:ea typeface="+mj-ea"/>
              </a:defRPr>
            </a:lvl2pPr>
            <a:lvl3pPr>
              <a:defRPr>
                <a:solidFill>
                  <a:srgbClr val="595959"/>
                </a:solidFill>
                <a:latin typeface="+mj-ea"/>
                <a:ea typeface="+mj-ea"/>
              </a:defRPr>
            </a:lvl3pPr>
            <a:lvl4pPr>
              <a:defRPr>
                <a:solidFill>
                  <a:srgbClr val="595959"/>
                </a:solidFill>
                <a:latin typeface="+mj-ea"/>
                <a:ea typeface="+mj-ea"/>
              </a:defRPr>
            </a:lvl4pPr>
            <a:lvl5pPr>
              <a:defRPr>
                <a:solidFill>
                  <a:srgbClr val="595959"/>
                </a:solidFill>
                <a:latin typeface="+mj-ea"/>
                <a:ea typeface="+mj-ea"/>
              </a:defRPr>
            </a:lvl5pPr>
          </a:lstStyle>
          <a:p>
            <a:pPr lvl="0"/>
            <a:endParaRPr kumimoji="1" lang="ja-JP" altLang="en-US" dirty="0"/>
          </a:p>
        </p:txBody>
      </p:sp>
      <p:sp>
        <p:nvSpPr>
          <p:cNvPr id="13" name="テキスト プレースホルダー 4"/>
          <p:cNvSpPr>
            <a:spLocks noGrp="1"/>
          </p:cNvSpPr>
          <p:nvPr>
            <p:ph type="body" sz="quarter" idx="13"/>
          </p:nvPr>
        </p:nvSpPr>
        <p:spPr>
          <a:xfrm>
            <a:off x="4870851" y="1485905"/>
            <a:ext cx="3992165" cy="4509169"/>
          </a:xfrm>
        </p:spPr>
        <p:txBody>
          <a:bodyPr>
            <a:normAutofit/>
          </a:bodyPr>
          <a:lstStyle>
            <a:lvl1pPr>
              <a:defRPr sz="3600">
                <a:latin typeface="Hiragino Kaku Gothic ProN W6" charset="-128"/>
                <a:ea typeface="Hiragino Kaku Gothic ProN W6" charset="-128"/>
                <a:cs typeface="Hiragino Kaku Gothic ProN W6" charset="-128"/>
              </a:defRPr>
            </a:lvl1pPr>
          </a:lstStyle>
          <a:p>
            <a:pPr lvl="0"/>
            <a:r>
              <a:rPr kumimoji="1" lang="ja-JP" altLang="en-US" dirty="0"/>
              <a:t>マスター テキストの書式設定</a:t>
            </a:r>
          </a:p>
        </p:txBody>
      </p:sp>
    </p:spTree>
    <p:extLst>
      <p:ext uri="{BB962C8B-B14F-4D97-AF65-F5344CB8AC3E}">
        <p14:creationId xmlns:p14="http://schemas.microsoft.com/office/powerpoint/2010/main" val="3407865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9" name="正方形/長方形 8"/>
          <p:cNvSpPr/>
          <p:nvPr userDrawn="1"/>
        </p:nvSpPr>
        <p:spPr>
          <a:xfrm>
            <a:off x="-1" y="-5168"/>
            <a:ext cx="9144001" cy="11666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Hiragino Kaku Gothic ProN W6" charset="-128"/>
              <a:ea typeface="Hiragino Kaku Gothic ProN W6" charset="-128"/>
              <a:cs typeface="Hiragino Kaku Gothic ProN W6" charset="-128"/>
            </a:endParaRPr>
          </a:p>
        </p:txBody>
      </p:sp>
      <p:sp>
        <p:nvSpPr>
          <p:cNvPr id="2" name="タイトル 1"/>
          <p:cNvSpPr>
            <a:spLocks noGrp="1"/>
          </p:cNvSpPr>
          <p:nvPr>
            <p:ph type="title"/>
          </p:nvPr>
        </p:nvSpPr>
        <p:spPr/>
        <p:txBody>
          <a:bodyPr/>
          <a:lstStyle>
            <a:lvl1pPr>
              <a:defRPr>
                <a:latin typeface="Hiragino Kaku Gothic ProN W6" charset="-128"/>
                <a:ea typeface="Hiragino Kaku Gothic ProN W6" charset="-128"/>
                <a:cs typeface="Hiragino Kaku Gothic ProN W6" charset="-128"/>
              </a:defRPr>
            </a:lvl1pPr>
          </a:lstStyle>
          <a:p>
            <a:r>
              <a:rPr kumimoji="1" lang="ja-JP" altLang="en-US" dirty="0"/>
              <a:t>マスター タイトルの書式設定</a:t>
            </a:r>
          </a:p>
        </p:txBody>
      </p:sp>
      <p:sp>
        <p:nvSpPr>
          <p:cNvPr id="3" name="コンテンツ プレースホルダー 2"/>
          <p:cNvSpPr>
            <a:spLocks noGrp="1"/>
          </p:cNvSpPr>
          <p:nvPr>
            <p:ph idx="1"/>
          </p:nvPr>
        </p:nvSpPr>
        <p:spPr>
          <a:xfrm>
            <a:off x="628650" y="1689099"/>
            <a:ext cx="7886700" cy="4406901"/>
          </a:xfrm>
        </p:spPr>
        <p:txBody>
          <a:bodyPr/>
          <a:lstStyle>
            <a:lvl1pPr>
              <a:defRPr>
                <a:latin typeface="Hiragino Kaku Gothic ProN W6" charset="-128"/>
                <a:ea typeface="Hiragino Kaku Gothic ProN W6" charset="-128"/>
                <a:cs typeface="Hiragino Kaku Gothic ProN W6" charset="-128"/>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kumimoji="1" lang="ja-JP" altLang="en-US" dirty="0"/>
              <a:t>マスター テキストの書式設定</a:t>
            </a:r>
          </a:p>
        </p:txBody>
      </p:sp>
      <p:sp>
        <p:nvSpPr>
          <p:cNvPr id="4" name="日付プレースホルダー 3"/>
          <p:cNvSpPr>
            <a:spLocks noGrp="1"/>
          </p:cNvSpPr>
          <p:nvPr>
            <p:ph type="dt" sz="half" idx="10"/>
          </p:nvPr>
        </p:nvSpPr>
        <p:spPr/>
        <p:txBody>
          <a:bodyPr/>
          <a:lstStyle>
            <a:lvl1pPr>
              <a:defRPr>
                <a:latin typeface="Hiragino Kaku Gothic ProN W6" charset="-128"/>
                <a:ea typeface="Hiragino Kaku Gothic ProN W6" charset="-128"/>
                <a:cs typeface="Hiragino Kaku Gothic ProN W6" charset="-128"/>
              </a:defRPr>
            </a:lvl1pPr>
          </a:lstStyle>
          <a:p>
            <a:fld id="{6B8FEEA6-8109-49C3-9E5B-E102B12D7F37}" type="datetime1">
              <a:rPr lang="ja-JP" altLang="en-US" smtClean="0"/>
              <a:pPr/>
              <a:t>2019/12/23</a:t>
            </a:fld>
            <a:endParaRPr lang="ja-JP" altLang="en-US"/>
          </a:p>
        </p:txBody>
      </p:sp>
      <p:sp>
        <p:nvSpPr>
          <p:cNvPr id="6" name="スライド番号プレースホルダー 5"/>
          <p:cNvSpPr>
            <a:spLocks noGrp="1"/>
          </p:cNvSpPr>
          <p:nvPr>
            <p:ph type="sldNum" sz="quarter" idx="12"/>
          </p:nvPr>
        </p:nvSpPr>
        <p:spPr/>
        <p:txBody>
          <a:bodyPr/>
          <a:lstStyle>
            <a:lvl1pPr>
              <a:defRPr>
                <a:latin typeface="Hiragino Kaku Gothic ProN W6" charset="-128"/>
                <a:ea typeface="Hiragino Kaku Gothic ProN W6" charset="-128"/>
                <a:cs typeface="Hiragino Kaku Gothic ProN W6" charset="-128"/>
              </a:defRPr>
            </a:lvl1pPr>
          </a:lstStyle>
          <a:p>
            <a:fld id="{A60C1000-84CB-418E-9143-20F01318A1D3}" type="slidenum">
              <a:rPr lang="ja-JP" altLang="en-US" smtClean="0"/>
              <a:pPr/>
              <a:t>‹#›</a:t>
            </a:fld>
            <a:endParaRPr lang="ja-JP" altLang="en-US"/>
          </a:p>
        </p:txBody>
      </p:sp>
    </p:spTree>
    <p:extLst>
      <p:ext uri="{BB962C8B-B14F-4D97-AF65-F5344CB8AC3E}">
        <p14:creationId xmlns:p14="http://schemas.microsoft.com/office/powerpoint/2010/main" val="3732073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ユーザー設定レイアウト">
    <p:bg>
      <p:bgPr>
        <a:solidFill>
          <a:schemeClr val="tx2"/>
        </a:solidFill>
        <a:effectLst/>
      </p:bgPr>
    </p:b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0" y="7"/>
            <a:ext cx="9144000" cy="6356351"/>
          </a:xfrm>
        </p:spPr>
        <p:txBody>
          <a:bodyPr/>
          <a:lstStyle>
            <a:lvl1pPr>
              <a:lnSpc>
                <a:spcPts val="9375"/>
              </a:lnSpc>
              <a:defRPr sz="6600">
                <a:latin typeface="Hiragino Kaku Gothic ProN W6" charset="-128"/>
                <a:ea typeface="Hiragino Kaku Gothic ProN W6" charset="-128"/>
                <a:cs typeface="Hiragino Kaku Gothic ProN W6" charset="-128"/>
              </a:defRPr>
            </a:lvl1pPr>
          </a:lstStyle>
          <a:p>
            <a:r>
              <a:rPr kumimoji="1" lang="ja-JP" altLang="en-US" dirty="0"/>
              <a:t>扉ページ</a:t>
            </a:r>
            <a:br>
              <a:rPr kumimoji="1" lang="en-US" altLang="ja-JP" dirty="0"/>
            </a:br>
            <a:r>
              <a:rPr kumimoji="1" lang="ja-JP" altLang="en-US" dirty="0"/>
              <a:t>タイトルを入力</a:t>
            </a:r>
          </a:p>
        </p:txBody>
      </p:sp>
    </p:spTree>
    <p:extLst>
      <p:ext uri="{BB962C8B-B14F-4D97-AF65-F5344CB8AC3E}">
        <p14:creationId xmlns:p14="http://schemas.microsoft.com/office/powerpoint/2010/main" val="25606232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628650" y="1495438"/>
            <a:ext cx="7886700" cy="4351338"/>
          </a:xfrm>
          <a:prstGeom prst="rect">
            <a:avLst/>
          </a:prstGeom>
        </p:spPr>
        <p:txBody>
          <a:bodyPr vert="horz" lIns="91440" tIns="45720" rIns="91440" bIns="45720" rtlCol="0">
            <a:normAutofit/>
          </a:bodyPr>
          <a:lstStyle/>
          <a:p>
            <a:pPr lvl="0"/>
            <a:r>
              <a:rPr kumimoji="1" lang="ja-JP" altLang="en-US" dirty="0"/>
              <a:t>マスター テキストの書式設定</a:t>
            </a:r>
          </a:p>
        </p:txBody>
      </p:sp>
      <p:sp>
        <p:nvSpPr>
          <p:cNvPr id="4" name="日付プレースホルダー 3"/>
          <p:cNvSpPr>
            <a:spLocks noGrp="1"/>
          </p:cNvSpPr>
          <p:nvPr>
            <p:ph type="dt" sz="half" idx="2"/>
          </p:nvPr>
        </p:nvSpPr>
        <p:spPr>
          <a:xfrm>
            <a:off x="628650" y="6356357"/>
            <a:ext cx="2057400" cy="365125"/>
          </a:xfrm>
          <a:prstGeom prst="rect">
            <a:avLst/>
          </a:prstGeom>
        </p:spPr>
        <p:txBody>
          <a:bodyPr vert="horz" lIns="91440" tIns="45720" rIns="91440" bIns="45720" rtlCol="0" anchor="ctr"/>
          <a:lstStyle>
            <a:lvl1pPr algn="l">
              <a:defRPr sz="900">
                <a:solidFill>
                  <a:schemeClr val="tx1">
                    <a:tint val="75000"/>
                  </a:schemeClr>
                </a:solidFill>
                <a:latin typeface="Hiragino Kaku Gothic ProN W6" charset="-128"/>
                <a:ea typeface="Hiragino Kaku Gothic ProN W6" charset="-128"/>
                <a:cs typeface="Hiragino Kaku Gothic ProN W6" charset="-128"/>
              </a:defRPr>
            </a:lvl1pPr>
          </a:lstStyle>
          <a:p>
            <a:fld id="{9E8D857A-8BE1-48F1-B70A-19AA9B269235}" type="datetime1">
              <a:rPr lang="ja-JP" altLang="en-US" smtClean="0"/>
              <a:pPr/>
              <a:t>2019/12/23</a:t>
            </a:fld>
            <a:endParaRPr lang="ja-JP" altLang="en-US"/>
          </a:p>
        </p:txBody>
      </p:sp>
      <p:sp>
        <p:nvSpPr>
          <p:cNvPr id="6" name="スライド番号プレースホルダー 5"/>
          <p:cNvSpPr>
            <a:spLocks noGrp="1"/>
          </p:cNvSpPr>
          <p:nvPr>
            <p:ph type="sldNum" sz="quarter" idx="4"/>
          </p:nvPr>
        </p:nvSpPr>
        <p:spPr>
          <a:xfrm>
            <a:off x="167564" y="6356350"/>
            <a:ext cx="720000" cy="359864"/>
          </a:xfrm>
          <a:prstGeom prst="rect">
            <a:avLst/>
          </a:prstGeom>
        </p:spPr>
        <p:txBody>
          <a:bodyPr vert="horz" lIns="91440" tIns="45720" rIns="91440" bIns="45720" rtlCol="0" anchor="ctr"/>
          <a:lstStyle>
            <a:lvl1pPr algn="l">
              <a:defRPr sz="1800">
                <a:solidFill>
                  <a:schemeClr val="bg1">
                    <a:lumMod val="50000"/>
                  </a:schemeClr>
                </a:solidFill>
                <a:latin typeface="Hiragino Kaku Gothic ProN W6" charset="-128"/>
                <a:ea typeface="Hiragino Kaku Gothic ProN W6" charset="-128"/>
                <a:cs typeface="Hiragino Kaku Gothic ProN W6" charset="-128"/>
              </a:defRPr>
            </a:lvl1pPr>
          </a:lstStyle>
          <a:p>
            <a:fld id="{A60C1000-84CB-418E-9143-20F01318A1D3}" type="slidenum">
              <a:rPr lang="ja-JP" altLang="en-US" smtClean="0"/>
              <a:pPr/>
              <a:t>‹#›</a:t>
            </a:fld>
            <a:endParaRPr lang="ja-JP" altLang="en-US"/>
          </a:p>
        </p:txBody>
      </p:sp>
      <p:sp>
        <p:nvSpPr>
          <p:cNvPr id="8" name="正方形/長方形 7"/>
          <p:cNvSpPr/>
          <p:nvPr userDrawn="1"/>
        </p:nvSpPr>
        <p:spPr>
          <a:xfrm>
            <a:off x="-1" y="-5168"/>
            <a:ext cx="9144001" cy="1166632"/>
          </a:xfrm>
          <a:prstGeom prst="rect">
            <a:avLst/>
          </a:prstGeom>
          <a:solidFill>
            <a:srgbClr val="07B53B"/>
          </a:solidFill>
          <a:ln>
            <a:solidFill>
              <a:srgbClr val="44C4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rgbClr val="44C404"/>
              </a:solidFill>
              <a:latin typeface="Hiragino Kaku Gothic ProN W6" charset="-128"/>
              <a:ea typeface="Hiragino Kaku Gothic ProN W6" charset="-128"/>
              <a:cs typeface="Hiragino Kaku Gothic ProN W6" charset="-128"/>
            </a:endParaRPr>
          </a:p>
        </p:txBody>
      </p:sp>
      <p:sp>
        <p:nvSpPr>
          <p:cNvPr id="2" name="タイトル プレースホルダー 1"/>
          <p:cNvSpPr>
            <a:spLocks noGrp="1"/>
          </p:cNvSpPr>
          <p:nvPr>
            <p:ph type="title"/>
          </p:nvPr>
        </p:nvSpPr>
        <p:spPr>
          <a:xfrm>
            <a:off x="0" y="328806"/>
            <a:ext cx="9144000" cy="524442"/>
          </a:xfrm>
          <a:prstGeom prst="rect">
            <a:avLst/>
          </a:prstGeom>
        </p:spPr>
        <p:txBody>
          <a:bodyPr vert="horz" lIns="91440" tIns="45720" rIns="91440" bIns="45720" rtlCol="0" anchor="ctr">
            <a:noAutofit/>
          </a:bodyPr>
          <a:lstStyle/>
          <a:p>
            <a:r>
              <a:rPr kumimoji="1" lang="ja-JP" altLang="en-US" dirty="0"/>
              <a:t>マスタータイトルの書式設定</a:t>
            </a:r>
          </a:p>
        </p:txBody>
      </p:sp>
    </p:spTree>
    <p:extLst>
      <p:ext uri="{BB962C8B-B14F-4D97-AF65-F5344CB8AC3E}">
        <p14:creationId xmlns:p14="http://schemas.microsoft.com/office/powerpoint/2010/main" val="908634676"/>
      </p:ext>
    </p:extLst>
  </p:cSld>
  <p:clrMap bg1="lt1" tx1="dk1" bg2="lt2" tx2="dk2" accent1="accent1" accent2="accent2" accent3="accent3" accent4="accent4" accent5="accent5" accent6="accent6" hlink="hlink" folHlink="folHlink"/>
  <p:sldLayoutIdLst>
    <p:sldLayoutId id="2147483652" r:id="rId1"/>
    <p:sldLayoutId id="2147483649" r:id="rId2"/>
    <p:sldLayoutId id="2147483650" r:id="rId3"/>
    <p:sldLayoutId id="2147483651" r:id="rId4"/>
  </p:sldLayoutIdLst>
  <p:hf hdr="0" dt="0"/>
  <p:txStyles>
    <p:titleStyle>
      <a:lvl1pPr algn="ctr" defTabSz="685783" rtl="0" eaLnBrk="1" latinLnBrk="0" hangingPunct="1">
        <a:lnSpc>
          <a:spcPct val="90000"/>
        </a:lnSpc>
        <a:spcBef>
          <a:spcPct val="0"/>
        </a:spcBef>
        <a:buNone/>
        <a:defRPr kumimoji="1" sz="4500" kern="1200">
          <a:solidFill>
            <a:schemeClr val="bg1"/>
          </a:solidFill>
          <a:latin typeface="Hiragino Kaku Gothic ProN W6" charset="-128"/>
          <a:ea typeface="Hiragino Kaku Gothic ProN W6" charset="-128"/>
          <a:cs typeface="Hiragino Kaku Gothic ProN W6" charset="-128"/>
        </a:defRPr>
      </a:lvl1pPr>
    </p:titleStyle>
    <p:body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HGPｺﾞｼｯｸE" panose="020B0900000000000000" pitchFamily="50" charset="-128"/>
          <a:ea typeface="HGPｺﾞｼｯｸE" panose="020B0900000000000000" pitchFamily="50" charset="-128"/>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HGPｺﾞｼｯｸE" panose="020B0900000000000000" pitchFamily="50" charset="-128"/>
          <a:ea typeface="HGPｺﾞｼｯｸE" panose="020B0900000000000000" pitchFamily="50" charset="-128"/>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HGPｺﾞｼｯｸE" panose="020B0900000000000000" pitchFamily="50" charset="-128"/>
          <a:ea typeface="HGPｺﾞｼｯｸE" panose="020B0900000000000000" pitchFamily="50" charset="-128"/>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HGPｺﾞｼｯｸE" panose="020B0900000000000000" pitchFamily="50" charset="-128"/>
          <a:ea typeface="HGPｺﾞｼｯｸE" panose="020B0900000000000000" pitchFamily="50" charset="-128"/>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628650" y="1495438"/>
            <a:ext cx="7886700" cy="4351338"/>
          </a:xfrm>
          <a:prstGeom prst="rect">
            <a:avLst/>
          </a:prstGeom>
        </p:spPr>
        <p:txBody>
          <a:bodyPr vert="horz" lIns="91440" tIns="45720" rIns="91440" bIns="45720" rtlCol="0">
            <a:normAutofit/>
          </a:bodyPr>
          <a:lstStyle/>
          <a:p>
            <a:pPr lvl="0"/>
            <a:r>
              <a:rPr kumimoji="1" lang="ja-JP" altLang="en-US" dirty="0"/>
              <a:t>マスター テキストの書式設定</a:t>
            </a:r>
          </a:p>
        </p:txBody>
      </p:sp>
      <p:sp>
        <p:nvSpPr>
          <p:cNvPr id="4" name="日付プレースホルダー 3"/>
          <p:cNvSpPr>
            <a:spLocks noGrp="1"/>
          </p:cNvSpPr>
          <p:nvPr>
            <p:ph type="dt" sz="half" idx="2"/>
          </p:nvPr>
        </p:nvSpPr>
        <p:spPr>
          <a:xfrm>
            <a:off x="628650" y="6356357"/>
            <a:ext cx="2057400" cy="365125"/>
          </a:xfrm>
          <a:prstGeom prst="rect">
            <a:avLst/>
          </a:prstGeom>
        </p:spPr>
        <p:txBody>
          <a:bodyPr vert="horz" lIns="91440" tIns="45720" rIns="91440" bIns="45720" rtlCol="0" anchor="ctr"/>
          <a:lstStyle>
            <a:lvl1pPr algn="l">
              <a:defRPr sz="900">
                <a:solidFill>
                  <a:schemeClr val="tx1">
                    <a:tint val="75000"/>
                  </a:schemeClr>
                </a:solidFill>
                <a:latin typeface="Hiragino Kaku Gothic ProN W6" charset="-128"/>
                <a:ea typeface="Hiragino Kaku Gothic ProN W6" charset="-128"/>
                <a:cs typeface="Hiragino Kaku Gothic ProN W6" charset="-128"/>
              </a:defRPr>
            </a:lvl1pPr>
          </a:lstStyle>
          <a:p>
            <a:fld id="{9E8D857A-8BE1-48F1-B70A-19AA9B269235}" type="datetime1">
              <a:rPr lang="ja-JP" altLang="en-US" smtClean="0"/>
              <a:pPr/>
              <a:t>2019/12/23</a:t>
            </a:fld>
            <a:endParaRPr lang="ja-JP" altLang="en-US"/>
          </a:p>
        </p:txBody>
      </p:sp>
      <p:sp>
        <p:nvSpPr>
          <p:cNvPr id="6" name="スライド番号プレースホルダー 5"/>
          <p:cNvSpPr>
            <a:spLocks noGrp="1"/>
          </p:cNvSpPr>
          <p:nvPr>
            <p:ph type="sldNum" sz="quarter" idx="4"/>
          </p:nvPr>
        </p:nvSpPr>
        <p:spPr>
          <a:xfrm>
            <a:off x="167565" y="6316165"/>
            <a:ext cx="461089" cy="400050"/>
          </a:xfrm>
          <a:prstGeom prst="rect">
            <a:avLst/>
          </a:prstGeom>
        </p:spPr>
        <p:txBody>
          <a:bodyPr vert="horz" lIns="91440" tIns="45720" rIns="91440" bIns="45720" rtlCol="0" anchor="ctr"/>
          <a:lstStyle>
            <a:lvl1pPr algn="l">
              <a:defRPr sz="1800">
                <a:solidFill>
                  <a:schemeClr val="tx1">
                    <a:tint val="75000"/>
                  </a:schemeClr>
                </a:solidFill>
                <a:latin typeface="Hiragino Kaku Gothic ProN W6" charset="-128"/>
                <a:ea typeface="Hiragino Kaku Gothic ProN W6" charset="-128"/>
                <a:cs typeface="Hiragino Kaku Gothic ProN W6" charset="-128"/>
              </a:defRPr>
            </a:lvl1pPr>
          </a:lstStyle>
          <a:p>
            <a:fld id="{A60C1000-84CB-418E-9143-20F01318A1D3}" type="slidenum">
              <a:rPr lang="ja-JP" altLang="en-US" smtClean="0"/>
              <a:pPr/>
              <a:t>‹#›</a:t>
            </a:fld>
            <a:endParaRPr lang="ja-JP" altLang="en-US"/>
          </a:p>
        </p:txBody>
      </p:sp>
      <p:sp>
        <p:nvSpPr>
          <p:cNvPr id="8" name="正方形/長方形 7"/>
          <p:cNvSpPr/>
          <p:nvPr userDrawn="1"/>
        </p:nvSpPr>
        <p:spPr>
          <a:xfrm>
            <a:off x="-1" y="7711"/>
            <a:ext cx="9144001" cy="11666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Hiragino Kaku Gothic ProN W6" charset="-128"/>
              <a:ea typeface="Hiragino Kaku Gothic ProN W6" charset="-128"/>
              <a:cs typeface="Hiragino Kaku Gothic ProN W6" charset="-128"/>
            </a:endParaRPr>
          </a:p>
        </p:txBody>
      </p:sp>
      <p:sp>
        <p:nvSpPr>
          <p:cNvPr id="2" name="タイトル プレースホルダー 1"/>
          <p:cNvSpPr>
            <a:spLocks noGrp="1"/>
          </p:cNvSpPr>
          <p:nvPr>
            <p:ph type="title"/>
          </p:nvPr>
        </p:nvSpPr>
        <p:spPr>
          <a:xfrm>
            <a:off x="0" y="328806"/>
            <a:ext cx="9144000" cy="524442"/>
          </a:xfrm>
          <a:prstGeom prst="rect">
            <a:avLst/>
          </a:prstGeom>
        </p:spPr>
        <p:txBody>
          <a:bodyPr vert="horz" lIns="91440" tIns="45720" rIns="91440" bIns="45720" rtlCol="0" anchor="ctr">
            <a:noAutofit/>
          </a:bodyPr>
          <a:lstStyle/>
          <a:p>
            <a:r>
              <a:rPr kumimoji="1" lang="ja-JP" altLang="en-US" dirty="0"/>
              <a:t>マスタータイトルの書式設定</a:t>
            </a:r>
          </a:p>
        </p:txBody>
      </p:sp>
    </p:spTree>
    <p:extLst>
      <p:ext uri="{BB962C8B-B14F-4D97-AF65-F5344CB8AC3E}">
        <p14:creationId xmlns:p14="http://schemas.microsoft.com/office/powerpoint/2010/main" val="4238288068"/>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p:hf hdr="0" dt="0"/>
  <p:txStyles>
    <p:titleStyle>
      <a:lvl1pPr algn="ctr" defTabSz="685783" rtl="0" eaLnBrk="1" latinLnBrk="0" hangingPunct="1">
        <a:lnSpc>
          <a:spcPct val="90000"/>
        </a:lnSpc>
        <a:spcBef>
          <a:spcPct val="0"/>
        </a:spcBef>
        <a:buNone/>
        <a:defRPr kumimoji="1" sz="4500" kern="1200">
          <a:solidFill>
            <a:schemeClr val="bg1"/>
          </a:solidFill>
          <a:latin typeface="Hiragino Kaku Gothic ProN W6" charset="-128"/>
          <a:ea typeface="Hiragino Kaku Gothic ProN W6" charset="-128"/>
          <a:cs typeface="Hiragino Kaku Gothic ProN W6" charset="-128"/>
        </a:defRPr>
      </a:lvl1pPr>
    </p:titleStyle>
    <p:body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HGPｺﾞｼｯｸE" panose="020B0900000000000000" pitchFamily="50" charset="-128"/>
          <a:ea typeface="HGPｺﾞｼｯｸE" panose="020B0900000000000000" pitchFamily="50" charset="-128"/>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HGPｺﾞｼｯｸE" panose="020B0900000000000000" pitchFamily="50" charset="-128"/>
          <a:ea typeface="HGPｺﾞｼｯｸE" panose="020B0900000000000000" pitchFamily="50" charset="-128"/>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HGPｺﾞｼｯｸE" panose="020B0900000000000000" pitchFamily="50" charset="-128"/>
          <a:ea typeface="HGPｺﾞｼｯｸE" panose="020B0900000000000000" pitchFamily="50" charset="-128"/>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HGPｺﾞｼｯｸE" panose="020B0900000000000000" pitchFamily="50" charset="-128"/>
          <a:ea typeface="HGPｺﾞｼｯｸE" panose="020B0900000000000000" pitchFamily="50" charset="-128"/>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engineering.linecorp.com/ja/blog/recommend-learning-session/"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anagileway.com/2016/10/07/modern-agile-jp/"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8.tiff"/></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gatling.io/"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hyperlink" Target="https://kotlinlang.org/" TargetMode="External"/><Relationship Id="rId4" Type="http://schemas.openxmlformats.org/officeDocument/2006/relationships/hyperlink" Target="http://groovy-lang.org/"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kubernetes.io/"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3.tiff"/><Relationship Id="rId5" Type="http://schemas.openxmlformats.org/officeDocument/2006/relationships/image" Target="../media/image12.png"/><Relationship Id="rId4" Type="http://schemas.openxmlformats.org/officeDocument/2006/relationships/hyperlink" Target="https://www.jetbrains.com/idea/"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intuit/karate" TargetMode="External"/><Relationship Id="rId7" Type="http://schemas.openxmlformats.org/officeDocument/2006/relationships/image" Target="../media/image18.tiff"/><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hyperlink" Target="https://www.thoughtworks.com/radar/languages-and-frameworks/karate" TargetMode="External"/><Relationship Id="rId5" Type="http://schemas.openxmlformats.org/officeDocument/2006/relationships/hyperlink" Target="https://grpc.io/" TargetMode="External"/><Relationship Id="rId4" Type="http://schemas.openxmlformats.org/officeDocument/2006/relationships/hyperlink" Target="https://cucumber.io/docs/gherkin/"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twitter.com/ChristophLucian"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3.tif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26.tiff"/></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8" Type="http://schemas.openxmlformats.org/officeDocument/2006/relationships/hyperlink" Target="https://github.com/intuit/karate" TargetMode="External"/><Relationship Id="rId3" Type="http://schemas.openxmlformats.org/officeDocument/2006/relationships/image" Target="../media/image30.png"/><Relationship Id="rId7" Type="http://schemas.openxmlformats.org/officeDocument/2006/relationships/image" Target="../media/image32.tiff"/><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hyperlink" Target="https://vuejs.org/" TargetMode="External"/><Relationship Id="rId11" Type="http://schemas.openxmlformats.org/officeDocument/2006/relationships/image" Target="../media/image12.png"/><Relationship Id="rId5" Type="http://schemas.openxmlformats.org/officeDocument/2006/relationships/image" Target="../media/image31.tiff"/><Relationship Id="rId10" Type="http://schemas.openxmlformats.org/officeDocument/2006/relationships/hyperlink" Target="https://kubernetes.io/" TargetMode="External"/><Relationship Id="rId4" Type="http://schemas.openxmlformats.org/officeDocument/2006/relationships/hyperlink" Target="https://zipkin.io/" TargetMode="External"/><Relationship Id="rId9" Type="http://schemas.openxmlformats.org/officeDocument/2006/relationships/image" Target="../media/image18.tiff"/></Relationships>
</file>

<file path=ppt/slides/_rels/slide5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www.gv.com/sprint/"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5" Type="http://schemas.openxmlformats.org/officeDocument/2006/relationships/image" Target="../media/image36.tiff"/><Relationship Id="rId4" Type="http://schemas.openxmlformats.org/officeDocument/2006/relationships/hyperlink" Target="https://www.amazon.com/dp/B010MH1DAQ/"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www.testcontainers.org/" TargetMode="External"/><Relationship Id="rId2" Type="http://schemas.openxmlformats.org/officeDocument/2006/relationships/hyperlink" Target="http://rest-assured.io/" TargetMode="External"/><Relationship Id="rId1" Type="http://schemas.openxmlformats.org/officeDocument/2006/relationships/slideLayout" Target="../slideLayouts/slideLayout3.xml"/><Relationship Id="rId5" Type="http://schemas.openxmlformats.org/officeDocument/2006/relationships/image" Target="../media/image38.tiff"/><Relationship Id="rId4" Type="http://schemas.openxmlformats.org/officeDocument/2006/relationships/hyperlink" Target="https://github.com/flapdoodle-oss/de.flapdoodle.embed.mongo"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www.testcontainers.org/" TargetMode="External"/><Relationship Id="rId2" Type="http://schemas.openxmlformats.org/officeDocument/2006/relationships/hyperlink" Target="https://github.com/wix/wix-embedded-mysql" TargetMode="External"/><Relationship Id="rId1" Type="http://schemas.openxmlformats.org/officeDocument/2006/relationships/slideLayout" Target="../slideLayouts/slideLayout3.xml"/><Relationship Id="rId4" Type="http://schemas.openxmlformats.org/officeDocument/2006/relationships/image" Target="../media/image38.tif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40.tif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www.scrumguides.org/docs/scrumguide/v2017/2017-Scrum-Guide-Japanese.pdf"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42.tif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44.tiff"/></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hyperlink" Target="https://www.amazon.com/dp/B007MQLMF2"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en.wikipedia.org/wiki/Software_Development_Engineer_in_Test"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0" y="5323843"/>
            <a:ext cx="9144000" cy="1080000"/>
          </a:xfrm>
          <a:ln>
            <a:noFill/>
          </a:ln>
        </p:spPr>
        <p:txBody>
          <a:bodyPr anchor="ctr"/>
          <a:lstStyle/>
          <a:p>
            <a:pPr>
              <a:lnSpc>
                <a:spcPct val="100000"/>
              </a:lnSpc>
            </a:pPr>
            <a:r>
              <a:rPr lang="ja-JP" altLang="en-US" sz="32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伊藤</a:t>
            </a:r>
            <a:r>
              <a:rPr lang="en-US" altLang="ja-JP" sz="32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 </a:t>
            </a:r>
            <a:r>
              <a:rPr lang="ja-JP" altLang="en-US" sz="32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宏幸・高橋</a:t>
            </a:r>
            <a:r>
              <a:rPr lang="en-US" altLang="ja-JP" sz="32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 </a:t>
            </a:r>
            <a:r>
              <a:rPr lang="ja-JP" altLang="en-US" sz="32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勲</a:t>
            </a:r>
            <a:endParaRPr lang="en-US" altLang="ja-JP" sz="32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a:lnSpc>
                <a:spcPct val="100000"/>
              </a:lnSpc>
            </a:pPr>
            <a:r>
              <a:rPr lang="en-US" altLang="ja-JP" sz="32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LINE</a:t>
            </a:r>
            <a:r>
              <a:rPr lang="ja-JP" altLang="en-US" sz="32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株式会社</a:t>
            </a:r>
          </a:p>
        </p:txBody>
      </p:sp>
      <p:sp>
        <p:nvSpPr>
          <p:cNvPr id="3" name="タイトル 2"/>
          <p:cNvSpPr>
            <a:spLocks noGrp="1"/>
          </p:cNvSpPr>
          <p:nvPr>
            <p:ph type="title"/>
          </p:nvPr>
        </p:nvSpPr>
        <p:spPr>
          <a:xfrm>
            <a:off x="0" y="7"/>
            <a:ext cx="9144000" cy="5279591"/>
          </a:xfrm>
        </p:spPr>
        <p:txBody>
          <a:bodyPr/>
          <a:lstStyle/>
          <a:p>
            <a:pPr>
              <a:lnSpc>
                <a:spcPct val="100000"/>
              </a:lnSpc>
            </a:pPr>
            <a:r>
              <a:rPr lang="ja-JP" altLang="en-US" sz="8000" b="1">
                <a:latin typeface="Hiragino Kaku Gothic ProN W6" panose="020B0300000000000000" pitchFamily="34" charset="-128"/>
                <a:ea typeface="Hiragino Kaku Gothic ProN W6" panose="020B0300000000000000" pitchFamily="34" charset="-128"/>
              </a:rPr>
              <a:t>特殊部隊</a:t>
            </a:r>
            <a:br>
              <a:rPr lang="en-US" altLang="ja-JP" sz="8000" b="1" dirty="0">
                <a:latin typeface="Hiragino Kaku Gothic ProN W6" panose="020B0300000000000000" pitchFamily="34" charset="-128"/>
                <a:ea typeface="Hiragino Kaku Gothic ProN W6" panose="020B0300000000000000" pitchFamily="34" charset="-128"/>
              </a:rPr>
            </a:br>
            <a:r>
              <a:rPr lang="en-US" altLang="ja-JP" sz="8000" b="1" dirty="0">
                <a:latin typeface="Hiragino Kaku Gothic ProN W6" panose="020B0300000000000000" pitchFamily="34" charset="-128"/>
                <a:ea typeface="Hiragino Kaku Gothic ProN W6" panose="020B0300000000000000" pitchFamily="34" charset="-128"/>
              </a:rPr>
              <a:t>SET</a:t>
            </a:r>
            <a:r>
              <a:rPr lang="ja-JP" altLang="en-US" sz="8000" b="1">
                <a:latin typeface="Hiragino Kaku Gothic ProN W6" panose="020B0300000000000000" pitchFamily="34" charset="-128"/>
                <a:ea typeface="Hiragino Kaku Gothic ProN W6" panose="020B0300000000000000" pitchFamily="34" charset="-128"/>
              </a:rPr>
              <a:t>チームの日常</a:t>
            </a:r>
            <a:br>
              <a:rPr lang="en-US" altLang="ja-JP" sz="3600" b="1" dirty="0">
                <a:latin typeface="Hiragino Kaku Gothic ProN W6" panose="020B0300000000000000" pitchFamily="34" charset="-128"/>
                <a:ea typeface="Hiragino Kaku Gothic ProN W6" panose="020B0300000000000000" pitchFamily="34" charset="-128"/>
              </a:rPr>
            </a:br>
            <a:br>
              <a:rPr lang="en-US" altLang="ja-JP" sz="3600" b="1" dirty="0">
                <a:latin typeface="Hiragino Kaku Gothic ProN W6" panose="020B0300000000000000" pitchFamily="34" charset="-128"/>
                <a:ea typeface="Hiragino Kaku Gothic ProN W6" panose="020B0300000000000000" pitchFamily="34" charset="-128"/>
              </a:rPr>
            </a:br>
            <a:r>
              <a:rPr lang="en-US" altLang="ja-JP" sz="3600" b="1" dirty="0">
                <a:latin typeface="Hiragino Kaku Gothic ProN W6" panose="020B0300000000000000" pitchFamily="34" charset="-128"/>
                <a:ea typeface="Hiragino Kaku Gothic ProN W6" panose="020B0300000000000000" pitchFamily="34" charset="-128"/>
              </a:rPr>
              <a:t>-</a:t>
            </a:r>
            <a:r>
              <a:rPr lang="ja-JP" altLang="en-US" sz="3600" b="1">
                <a:latin typeface="Hiragino Kaku Gothic ProN W6" panose="020B0300000000000000" pitchFamily="34" charset="-128"/>
                <a:ea typeface="Hiragino Kaku Gothic ProN W6" panose="020B0300000000000000" pitchFamily="34" charset="-128"/>
              </a:rPr>
              <a:t>技術と実験を融合した実践アジャイル術</a:t>
            </a:r>
            <a:r>
              <a:rPr lang="en-US" altLang="ja-JP" sz="3600" b="1" dirty="0">
                <a:latin typeface="Hiragino Kaku Gothic ProN W6" panose="020B0300000000000000" pitchFamily="34" charset="-128"/>
                <a:ea typeface="Hiragino Kaku Gothic ProN W6" panose="020B0300000000000000" pitchFamily="34" charset="-128"/>
              </a:rPr>
              <a:t>-</a:t>
            </a:r>
            <a:endParaRPr kumimoji="1" lang="ja-JP" altLang="en-US" sz="3600" b="1">
              <a:latin typeface="Hiragino Kaku Gothic ProN W6" panose="020B0300000000000000" pitchFamily="34" charset="-128"/>
              <a:ea typeface="Hiragino Kaku Gothic ProN W6" panose="020B0300000000000000" pitchFamily="34" charset="-128"/>
            </a:endParaRPr>
          </a:p>
        </p:txBody>
      </p:sp>
    </p:spTree>
    <p:extLst>
      <p:ext uri="{BB962C8B-B14F-4D97-AF65-F5344CB8AC3E}">
        <p14:creationId xmlns:p14="http://schemas.microsoft.com/office/powerpoint/2010/main" val="1462139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en-US" altLang="ja-JP" sz="4800" dirty="0">
                <a:latin typeface="ヒラギノ角ゴ ProN W6"/>
                <a:ea typeface="ヒラギノ角ゴ ProN W6"/>
                <a:cs typeface="ヒラギノ角ゴ ProN W6"/>
              </a:rPr>
              <a:t>SET #</a:t>
            </a:r>
            <a:r>
              <a:rPr lang="ja-JP" altLang="en-US" sz="4800">
                <a:latin typeface="ヒラギノ角ゴ ProN W6"/>
                <a:ea typeface="ヒラギノ角ゴ ProN W6"/>
                <a:cs typeface="ヒラギノ角ゴ ProN W6"/>
              </a:rPr>
              <a:t>とは</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10</a:t>
            </a:fld>
            <a:endParaRPr kumimoji="1" lang="ja-JP" altLang="en-US"/>
          </a:p>
        </p:txBody>
      </p:sp>
      <p:pic>
        <p:nvPicPr>
          <p:cNvPr id="7" name="図 6">
            <a:extLst>
              <a:ext uri="{FF2B5EF4-FFF2-40B4-BE49-F238E27FC236}">
                <a16:creationId xmlns:a16="http://schemas.microsoft.com/office/drawing/2014/main" id="{0482BA27-B3C6-F249-AA11-8F4495335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288"/>
            <a:ext cx="9144000" cy="6337062"/>
          </a:xfrm>
          <a:prstGeom prst="rect">
            <a:avLst/>
          </a:prstGeom>
        </p:spPr>
      </p:pic>
      <p:sp>
        <p:nvSpPr>
          <p:cNvPr id="11" name="正方形/長方形 10">
            <a:extLst>
              <a:ext uri="{FF2B5EF4-FFF2-40B4-BE49-F238E27FC236}">
                <a16:creationId xmlns:a16="http://schemas.microsoft.com/office/drawing/2014/main" id="{31F43530-1907-C549-9455-68C4C1BD3404}"/>
              </a:ext>
            </a:extLst>
          </p:cNvPr>
          <p:cNvSpPr/>
          <p:nvPr/>
        </p:nvSpPr>
        <p:spPr>
          <a:xfrm>
            <a:off x="1575893" y="4220224"/>
            <a:ext cx="7226709" cy="1396477"/>
          </a:xfrm>
          <a:prstGeom prst="rect">
            <a:avLst/>
          </a:prstGeom>
          <a:noFill/>
          <a:ln w="38100">
            <a:solidFill>
              <a:srgbClr val="07B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8">
            <a:extLst>
              <a:ext uri="{FF2B5EF4-FFF2-40B4-BE49-F238E27FC236}">
                <a16:creationId xmlns:a16="http://schemas.microsoft.com/office/drawing/2014/main" id="{FD0CA484-A347-7A48-A456-FABE8AD0DA48}"/>
              </a:ext>
            </a:extLst>
          </p:cNvPr>
          <p:cNvSpPr>
            <a:spLocks noGrp="1"/>
          </p:cNvSpPr>
          <p:nvPr>
            <p:ph idx="1"/>
          </p:nvPr>
        </p:nvSpPr>
        <p:spPr>
          <a:xfrm>
            <a:off x="628650" y="5614516"/>
            <a:ext cx="7886700" cy="741834"/>
          </a:xfrm>
          <a:noFill/>
          <a:ln>
            <a:noFill/>
          </a:ln>
        </p:spPr>
        <p:txBody>
          <a:bodyPr anchor="ctr" anchorCtr="0">
            <a:noAutofit/>
          </a:bodyPr>
          <a:lstStyle/>
          <a:p>
            <a:pPr marL="0" lvl="1" indent="0" algn="ctr">
              <a:buNone/>
            </a:pPr>
            <a:r>
              <a:rPr lang="en" altLang="ja-JP" sz="2000" dirty="0">
                <a:latin typeface="Hiragino Kaku Gothic ProN W6" panose="020B0300000000000000" pitchFamily="34" charset="-128"/>
                <a:ea typeface="Hiragino Kaku Gothic ProN W6" panose="020B0300000000000000" pitchFamily="34" charset="-128"/>
                <a:hlinkClick r:id="rId4"/>
              </a:rPr>
              <a:t>https://engineering.linecorp.com/ja/blog/recommend-learning-session/</a:t>
            </a:r>
            <a:endParaRPr lang="ja-JP" altLang="en-US" sz="2000">
              <a:latin typeface="Hiragino Kaku Gothic ProN W6" panose="020B0300000000000000" pitchFamily="34" charset="-128"/>
              <a:ea typeface="Hiragino Kaku Gothic ProN W6" panose="020B0300000000000000" pitchFamily="34" charset="-128"/>
            </a:endParaRPr>
          </a:p>
        </p:txBody>
      </p:sp>
    </p:spTree>
    <p:extLst>
      <p:ext uri="{BB962C8B-B14F-4D97-AF65-F5344CB8AC3E}">
        <p14:creationId xmlns:p14="http://schemas.microsoft.com/office/powerpoint/2010/main" val="327893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en-US" altLang="ja-JP" sz="4800" dirty="0">
                <a:latin typeface="Hiragino Kaku Gothic ProN W6" panose="020B0300000000000000" pitchFamily="34" charset="-128"/>
                <a:ea typeface="Hiragino Kaku Gothic ProN W6" panose="020B0300000000000000" pitchFamily="34" charset="-128"/>
                <a:cs typeface="ヒラギノ角ゴ ProN W6"/>
              </a:rPr>
              <a:t>LINE</a:t>
            </a:r>
            <a:r>
              <a:rPr lang="ja-JP" altLang="en-US" sz="4800">
                <a:latin typeface="Hiragino Kaku Gothic ProN W6" panose="020B0300000000000000" pitchFamily="34" charset="-128"/>
                <a:ea typeface="Hiragino Kaku Gothic ProN W6" panose="020B0300000000000000" pitchFamily="34" charset="-128"/>
                <a:cs typeface="ヒラギノ角ゴ ProN W6"/>
              </a:rPr>
              <a:t>の</a:t>
            </a:r>
            <a:r>
              <a:rPr lang="en-US" altLang="ja-JP" sz="4800" dirty="0">
                <a:latin typeface="Hiragino Kaku Gothic ProN W6" panose="020B0300000000000000" pitchFamily="34" charset="-128"/>
                <a:ea typeface="Hiragino Kaku Gothic ProN W6" panose="020B0300000000000000" pitchFamily="34" charset="-128"/>
                <a:cs typeface="ヒラギノ角ゴ ProN W6"/>
              </a:rPr>
              <a:t>SET #</a:t>
            </a:r>
            <a:r>
              <a:rPr lang="ja-JP" altLang="en-US" sz="4800">
                <a:latin typeface="Hiragino Kaku Gothic ProN W6" panose="020B0300000000000000" pitchFamily="34" charset="-128"/>
                <a:ea typeface="Hiragino Kaku Gothic ProN W6" panose="020B0300000000000000" pitchFamily="34" charset="-128"/>
                <a:cs typeface="ヒラギノ角ゴ ProN W6"/>
              </a:rPr>
              <a:t>とは</a:t>
            </a:r>
            <a:endParaRPr kumimoji="1" lang="ja-JP" altLang="en-US" sz="4800">
              <a:latin typeface="Hiragino Kaku Gothic ProN W6" panose="020B0300000000000000" pitchFamily="34" charset="-128"/>
              <a:ea typeface="Hiragino Kaku Gothic ProN W6" panose="020B0300000000000000" pitchFamily="34" charset="-128"/>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11</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t" anchorCtr="0">
            <a:noAutofit/>
          </a:bodyPr>
          <a:lstStyle/>
          <a:p>
            <a:pPr marL="0" lvl="1" indent="0" algn="ctr">
              <a:lnSpc>
                <a:spcPct val="100000"/>
              </a:lnSpc>
              <a:buNone/>
            </a:pPr>
            <a:r>
              <a:rPr lang="ja-JP" altLang="en-US" sz="4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以下の全社的なリード</a:t>
            </a:r>
            <a:endParaRPr lang="en-US" altLang="ja-JP" sz="4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a:p>
            <a:pPr marL="0" lvl="1" indent="0">
              <a:lnSpc>
                <a:spcPct val="100000"/>
              </a:lnSpc>
              <a:buNone/>
            </a:pP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801688" lvl="1" indent="-39370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テスト自動化と</a:t>
            </a: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DevOps</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の推進・実現</a:t>
            </a:r>
          </a:p>
          <a:p>
            <a:pPr marL="801688" lvl="1" indent="-39370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プロダクト開発チームのプロセス改善</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801688" lvl="1" indent="-39370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社内ツールの開発・運用（後述）</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801688" lvl="1" indent="-39370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組織を超えた課題発見と解決</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801688" lvl="1" indent="-39370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技術戦略の策定・実施</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spTree>
    <p:extLst>
      <p:ext uri="{BB962C8B-B14F-4D97-AF65-F5344CB8AC3E}">
        <p14:creationId xmlns:p14="http://schemas.microsoft.com/office/powerpoint/2010/main" val="1111505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en-US" altLang="ja-JP" sz="4800" dirty="0">
                <a:latin typeface="Hiragino Kaku Gothic ProN W6" panose="020B0300000000000000" pitchFamily="34" charset="-128"/>
                <a:ea typeface="Hiragino Kaku Gothic ProN W6" panose="020B0300000000000000" pitchFamily="34" charset="-128"/>
                <a:cs typeface="ヒラギノ角ゴ ProN W6"/>
              </a:rPr>
              <a:t>LINE</a:t>
            </a:r>
            <a:r>
              <a:rPr lang="ja-JP" altLang="en-US" sz="4800">
                <a:latin typeface="Hiragino Kaku Gothic ProN W6" panose="020B0300000000000000" pitchFamily="34" charset="-128"/>
                <a:ea typeface="Hiragino Kaku Gothic ProN W6" panose="020B0300000000000000" pitchFamily="34" charset="-128"/>
                <a:cs typeface="ヒラギノ角ゴ ProN W6"/>
              </a:rPr>
              <a:t>の</a:t>
            </a:r>
            <a:r>
              <a:rPr lang="en-US" altLang="ja-JP" sz="4800" dirty="0">
                <a:latin typeface="Hiragino Kaku Gothic ProN W6" panose="020B0300000000000000" pitchFamily="34" charset="-128"/>
                <a:ea typeface="Hiragino Kaku Gothic ProN W6" panose="020B0300000000000000" pitchFamily="34" charset="-128"/>
                <a:cs typeface="ヒラギノ角ゴ ProN W6"/>
              </a:rPr>
              <a:t>SET #</a:t>
            </a:r>
            <a:r>
              <a:rPr lang="ja-JP" altLang="en-US" sz="4800">
                <a:latin typeface="Hiragino Kaku Gothic ProN W6" panose="020B0300000000000000" pitchFamily="34" charset="-128"/>
                <a:ea typeface="Hiragino Kaku Gothic ProN W6" panose="020B0300000000000000" pitchFamily="34" charset="-128"/>
                <a:cs typeface="ヒラギノ角ゴ ProN W6"/>
              </a:rPr>
              <a:t>とは</a:t>
            </a:r>
            <a:endParaRPr kumimoji="1" lang="ja-JP" altLang="en-US" sz="4800">
              <a:latin typeface="Hiragino Kaku Gothic ProN W6" panose="020B0300000000000000" pitchFamily="34" charset="-128"/>
              <a:ea typeface="Hiragino Kaku Gothic ProN W6" panose="020B0300000000000000" pitchFamily="34" charset="-128"/>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12</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t" anchorCtr="0">
            <a:noAutofit/>
          </a:bodyPr>
          <a:lstStyle/>
          <a:p>
            <a:pPr marL="0" lvl="1" indent="0" algn="ctr">
              <a:lnSpc>
                <a:spcPct val="100000"/>
              </a:lnSpc>
              <a:buNone/>
            </a:pPr>
            <a:r>
              <a:rPr lang="ja-JP" altLang="en-US" sz="4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以下の全社的なリード</a:t>
            </a:r>
            <a:endParaRPr lang="en-US" altLang="ja-JP" sz="4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a:p>
            <a:pPr marL="0" lvl="1" indent="0">
              <a:lnSpc>
                <a:spcPct val="100000"/>
              </a:lnSpc>
              <a:buNone/>
            </a:pP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801688" lvl="1" indent="-39370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テスト自動化と</a:t>
            </a: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DevOps</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の推進・実現</a:t>
            </a:r>
          </a:p>
          <a:p>
            <a:pPr marL="801688" lvl="1" indent="-39370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プロダクト開発チームのプロセス改善</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801688" lvl="1" indent="-39370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社内ツールの開発・運用（後述）</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801688" lvl="1" indent="-39370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組織を超えた課題発見と解決</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801688" lvl="1" indent="-39370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技術戦略の策定・実施</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sp>
        <p:nvSpPr>
          <p:cNvPr id="3" name="四角形吹き出し 2">
            <a:extLst>
              <a:ext uri="{FF2B5EF4-FFF2-40B4-BE49-F238E27FC236}">
                <a16:creationId xmlns:a16="http://schemas.microsoft.com/office/drawing/2014/main" id="{C0846EE2-59D4-A140-B6AD-C6A9AB6458EF}"/>
              </a:ext>
            </a:extLst>
          </p:cNvPr>
          <p:cNvSpPr/>
          <p:nvPr/>
        </p:nvSpPr>
        <p:spPr>
          <a:xfrm>
            <a:off x="7462685" y="5461699"/>
            <a:ext cx="1440000" cy="900000"/>
          </a:xfrm>
          <a:prstGeom prst="wedgeRectCallout">
            <a:avLst>
              <a:gd name="adj1" fmla="val -106006"/>
              <a:gd name="adj2" fmla="val -60598"/>
            </a:avLst>
          </a:prstGeom>
          <a:solidFill>
            <a:srgbClr val="FFFF00"/>
          </a:solidFill>
          <a:ln w="38100">
            <a:solidFill>
              <a:srgbClr val="07B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lumMod val="50000"/>
                  </a:schemeClr>
                </a:solidFill>
                <a:latin typeface="Hiragino Kaku Gothic ProN W6" panose="020B0300000000000000" pitchFamily="34" charset="-128"/>
                <a:ea typeface="Hiragino Kaku Gothic ProN W6" panose="020B0300000000000000" pitchFamily="34" charset="-128"/>
              </a:rPr>
              <a:t>LINE</a:t>
            </a:r>
          </a:p>
          <a:p>
            <a:pPr algn="ctr"/>
            <a:r>
              <a:rPr kumimoji="1" lang="ja-JP" altLang="en-US">
                <a:solidFill>
                  <a:schemeClr val="bg1">
                    <a:lumMod val="50000"/>
                  </a:schemeClr>
                </a:solidFill>
                <a:latin typeface="Hiragino Kaku Gothic ProN W6" panose="020B0300000000000000" pitchFamily="34" charset="-128"/>
                <a:ea typeface="Hiragino Kaku Gothic ProN W6" panose="020B0300000000000000" pitchFamily="34" charset="-128"/>
              </a:rPr>
              <a:t>特有かも</a:t>
            </a:r>
            <a:endParaRPr kumimoji="1" lang="en-US" altLang="ja-JP" dirty="0">
              <a:solidFill>
                <a:schemeClr val="bg1">
                  <a:lumMod val="50000"/>
                </a:schemeClr>
              </a:solidFill>
              <a:latin typeface="Hiragino Kaku Gothic ProN W6" panose="020B0300000000000000" pitchFamily="34" charset="-128"/>
              <a:ea typeface="Hiragino Kaku Gothic ProN W6" panose="020B0300000000000000" pitchFamily="34" charset="-128"/>
            </a:endParaRPr>
          </a:p>
        </p:txBody>
      </p:sp>
      <p:sp>
        <p:nvSpPr>
          <p:cNvPr id="6" name="正方形/長方形 5">
            <a:extLst>
              <a:ext uri="{FF2B5EF4-FFF2-40B4-BE49-F238E27FC236}">
                <a16:creationId xmlns:a16="http://schemas.microsoft.com/office/drawing/2014/main" id="{DFEB1E1D-2CDF-F143-8725-921C80DF34F1}"/>
              </a:ext>
            </a:extLst>
          </p:cNvPr>
          <p:cNvSpPr/>
          <p:nvPr/>
        </p:nvSpPr>
        <p:spPr>
          <a:xfrm>
            <a:off x="997360" y="4402228"/>
            <a:ext cx="6834034" cy="943793"/>
          </a:xfrm>
          <a:prstGeom prst="rect">
            <a:avLst/>
          </a:prstGeom>
          <a:noFill/>
          <a:ln w="38100">
            <a:solidFill>
              <a:srgbClr val="07B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1752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75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そういう背景もあり</a:t>
            </a:r>
            <a:r>
              <a:rPr lang="en-US" altLang="ja-JP" sz="4800" dirty="0">
                <a:latin typeface="ヒラギノ角ゴ ProN W6"/>
                <a:ea typeface="ヒラギノ角ゴ ProN W6"/>
                <a:cs typeface="ヒラギノ角ゴ ProN W6"/>
              </a:rPr>
              <a:t>…</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13</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0" lvl="1" indent="0" algn="ctr">
              <a:lnSpc>
                <a:spcPct val="100000"/>
              </a:lnSpc>
              <a:buNone/>
            </a:pPr>
            <a:r>
              <a:rPr lang="ja-JP" altLang="en-US" sz="4800">
                <a:solidFill>
                  <a:srgbClr val="FF0000"/>
                </a:solidFill>
                <a:latin typeface="Hiragino Kaku Gothic ProN W6" panose="020B0300000000000000" pitchFamily="34" charset="-128"/>
                <a:ea typeface="Hiragino Kaku Gothic ProN W6" panose="020B0300000000000000" pitchFamily="34" charset="-128"/>
                <a:cs typeface="Hiragino Kaku Gothic ProN W6" charset="-128"/>
              </a:rPr>
              <a:t>アジャイルプラクティスと</a:t>
            </a:r>
            <a:endParaRPr lang="en-US" altLang="ja-JP" sz="4800" dirty="0">
              <a:solidFill>
                <a:srgbClr val="FF0000"/>
              </a:solidFill>
              <a:latin typeface="Hiragino Kaku Gothic ProN W6" panose="020B0300000000000000" pitchFamily="34" charset="-128"/>
              <a:ea typeface="Hiragino Kaku Gothic ProN W6" panose="020B0300000000000000" pitchFamily="34" charset="-128"/>
              <a:cs typeface="Hiragino Kaku Gothic ProN W6" charset="-128"/>
            </a:endParaRPr>
          </a:p>
          <a:p>
            <a:pPr marL="0" lvl="1" indent="0" algn="ctr">
              <a:lnSpc>
                <a:spcPct val="100000"/>
              </a:lnSpc>
              <a:buNone/>
            </a:pPr>
            <a:r>
              <a:rPr lang="ja-JP" altLang="en-US" sz="4800">
                <a:solidFill>
                  <a:srgbClr val="FF0000"/>
                </a:solidFill>
                <a:latin typeface="Hiragino Kaku Gothic ProN W6" panose="020B0300000000000000" pitchFamily="34" charset="-128"/>
                <a:ea typeface="Hiragino Kaku Gothic ProN W6" panose="020B0300000000000000" pitchFamily="34" charset="-128"/>
                <a:cs typeface="Hiragino Kaku Gothic ProN W6" charset="-128"/>
              </a:rPr>
              <a:t>マインドセットだけで</a:t>
            </a:r>
            <a:endParaRPr lang="en-US" altLang="ja-JP" sz="4800" dirty="0">
              <a:solidFill>
                <a:srgbClr val="FF0000"/>
              </a:solidFill>
              <a:latin typeface="Hiragino Kaku Gothic ProN W6" panose="020B0300000000000000" pitchFamily="34" charset="-128"/>
              <a:ea typeface="Hiragino Kaku Gothic ProN W6" panose="020B0300000000000000" pitchFamily="34" charset="-128"/>
              <a:cs typeface="Hiragino Kaku Gothic ProN W6" charset="-128"/>
            </a:endParaRPr>
          </a:p>
          <a:p>
            <a:pPr marL="0" lvl="1" indent="0" algn="ctr">
              <a:lnSpc>
                <a:spcPct val="100000"/>
              </a:lnSpc>
              <a:buNone/>
            </a:pPr>
            <a:r>
              <a:rPr lang="ja-JP" altLang="en-US" sz="4800">
                <a:solidFill>
                  <a:srgbClr val="FF0000"/>
                </a:solidFill>
                <a:latin typeface="Hiragino Kaku Gothic ProN W6" panose="020B0300000000000000" pitchFamily="34" charset="-128"/>
                <a:ea typeface="Hiragino Kaku Gothic ProN W6" panose="020B0300000000000000" pitchFamily="34" charset="-128"/>
                <a:cs typeface="Hiragino Kaku Gothic ProN W6" charset="-128"/>
              </a:rPr>
              <a:t>改善は可能なのか？</a:t>
            </a:r>
            <a:endParaRPr lang="en-US" altLang="ja-JP" sz="4800" dirty="0">
              <a:solidFill>
                <a:srgbClr val="FF0000"/>
              </a:solidFill>
              <a:latin typeface="Hiragino Kaku Gothic ProN W6" panose="020B0300000000000000" pitchFamily="34" charset="-128"/>
              <a:ea typeface="Hiragino Kaku Gothic ProN W6" panose="020B0300000000000000" pitchFamily="34" charset="-128"/>
              <a:cs typeface="Hiragino Kaku Gothic ProN W6" charset="-128"/>
            </a:endParaRPr>
          </a:p>
        </p:txBody>
      </p:sp>
    </p:spTree>
    <p:extLst>
      <p:ext uri="{BB962C8B-B14F-4D97-AF65-F5344CB8AC3E}">
        <p14:creationId xmlns:p14="http://schemas.microsoft.com/office/powerpoint/2010/main" val="1551912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そういう背景もあり</a:t>
            </a:r>
            <a:r>
              <a:rPr lang="en-US" altLang="ja-JP" sz="4800" dirty="0">
                <a:latin typeface="ヒラギノ角ゴ ProN W6"/>
                <a:ea typeface="ヒラギノ角ゴ ProN W6"/>
                <a:cs typeface="ヒラギノ角ゴ ProN W6"/>
              </a:rPr>
              <a:t>…</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14</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0" lvl="1" indent="0" algn="ctr">
              <a:lnSpc>
                <a:spcPct val="100000"/>
              </a:lnSpc>
              <a:buNone/>
            </a:pPr>
            <a:r>
              <a:rPr lang="ja-JP" altLang="en-US" sz="4800">
                <a:solidFill>
                  <a:srgbClr val="FF0000"/>
                </a:solidFill>
                <a:latin typeface="Hiragino Kaku Gothic ProN W6" panose="020B0300000000000000" pitchFamily="34" charset="-128"/>
                <a:ea typeface="Hiragino Kaku Gothic ProN W6" panose="020B0300000000000000" pitchFamily="34" charset="-128"/>
                <a:cs typeface="Hiragino Kaku Gothic ProN W6" charset="-128"/>
              </a:rPr>
              <a:t>アジャイルプラクティスと</a:t>
            </a:r>
            <a:endParaRPr lang="en-US" altLang="ja-JP" sz="4800" dirty="0">
              <a:solidFill>
                <a:srgbClr val="FF0000"/>
              </a:solidFill>
              <a:latin typeface="Hiragino Kaku Gothic ProN W6" panose="020B0300000000000000" pitchFamily="34" charset="-128"/>
              <a:ea typeface="Hiragino Kaku Gothic ProN W6" panose="020B0300000000000000" pitchFamily="34" charset="-128"/>
              <a:cs typeface="Hiragino Kaku Gothic ProN W6" charset="-128"/>
            </a:endParaRPr>
          </a:p>
          <a:p>
            <a:pPr marL="0" lvl="1" indent="0" algn="ctr">
              <a:lnSpc>
                <a:spcPct val="100000"/>
              </a:lnSpc>
              <a:buNone/>
            </a:pPr>
            <a:r>
              <a:rPr lang="ja-JP" altLang="en-US" sz="4800">
                <a:solidFill>
                  <a:srgbClr val="FF0000"/>
                </a:solidFill>
                <a:latin typeface="Hiragino Kaku Gothic ProN W6" panose="020B0300000000000000" pitchFamily="34" charset="-128"/>
                <a:ea typeface="Hiragino Kaku Gothic ProN W6" panose="020B0300000000000000" pitchFamily="34" charset="-128"/>
                <a:cs typeface="Hiragino Kaku Gothic ProN W6" charset="-128"/>
              </a:rPr>
              <a:t>マインドセットだけで</a:t>
            </a:r>
            <a:endParaRPr lang="en-US" altLang="ja-JP" sz="4800" dirty="0">
              <a:solidFill>
                <a:srgbClr val="FF0000"/>
              </a:solidFill>
              <a:latin typeface="Hiragino Kaku Gothic ProN W6" panose="020B0300000000000000" pitchFamily="34" charset="-128"/>
              <a:ea typeface="Hiragino Kaku Gothic ProN W6" panose="020B0300000000000000" pitchFamily="34" charset="-128"/>
              <a:cs typeface="Hiragino Kaku Gothic ProN W6" charset="-128"/>
            </a:endParaRPr>
          </a:p>
          <a:p>
            <a:pPr marL="0" lvl="1" indent="0" algn="ctr">
              <a:lnSpc>
                <a:spcPct val="100000"/>
              </a:lnSpc>
              <a:buNone/>
            </a:pPr>
            <a:r>
              <a:rPr lang="ja-JP" altLang="en-US" sz="4800">
                <a:solidFill>
                  <a:srgbClr val="FF0000"/>
                </a:solidFill>
                <a:latin typeface="Hiragino Kaku Gothic ProN W6" panose="020B0300000000000000" pitchFamily="34" charset="-128"/>
                <a:ea typeface="Hiragino Kaku Gothic ProN W6" panose="020B0300000000000000" pitchFamily="34" charset="-128"/>
                <a:cs typeface="Hiragino Kaku Gothic ProN W6" charset="-128"/>
              </a:rPr>
              <a:t>改善は可能なのか？</a:t>
            </a:r>
            <a:endParaRPr lang="en-US" altLang="ja-JP" sz="4800" dirty="0">
              <a:solidFill>
                <a:srgbClr val="FF0000"/>
              </a:solidFill>
              <a:latin typeface="Hiragino Kaku Gothic ProN W6" panose="020B0300000000000000" pitchFamily="34" charset="-128"/>
              <a:ea typeface="Hiragino Kaku Gothic ProN W6" panose="020B0300000000000000" pitchFamily="34" charset="-128"/>
              <a:cs typeface="Hiragino Kaku Gothic ProN W6" charset="-128"/>
            </a:endParaRPr>
          </a:p>
        </p:txBody>
      </p:sp>
      <p:sp>
        <p:nvSpPr>
          <p:cNvPr id="6" name="コンテンツ プレースホルダー 8">
            <a:extLst>
              <a:ext uri="{FF2B5EF4-FFF2-40B4-BE49-F238E27FC236}">
                <a16:creationId xmlns:a16="http://schemas.microsoft.com/office/drawing/2014/main" id="{33CD3F71-AE00-284C-8262-0348B086170D}"/>
              </a:ext>
            </a:extLst>
          </p:cNvPr>
          <p:cNvSpPr txBox="1">
            <a:spLocks/>
          </p:cNvSpPr>
          <p:nvPr/>
        </p:nvSpPr>
        <p:spPr>
          <a:xfrm rot="20700000">
            <a:off x="1871999" y="2632299"/>
            <a:ext cx="5400000" cy="2520000"/>
          </a:xfrm>
          <a:prstGeom prst="rect">
            <a:avLst/>
          </a:prstGeom>
          <a:solidFill>
            <a:schemeClr val="accent4"/>
          </a:solidFill>
          <a:ln>
            <a:solidFill>
              <a:schemeClr val="accent1"/>
            </a:solid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lvl="1" indent="0" algn="ctr">
              <a:lnSpc>
                <a:spcPct val="100000"/>
              </a:lnSpc>
              <a:buNone/>
            </a:pPr>
            <a:r>
              <a:rPr lang="en-US" altLang="ja-JP" sz="4800" dirty="0">
                <a:solidFill>
                  <a:srgbClr val="FF0000"/>
                </a:solidFill>
                <a:latin typeface="Hiragino Kaku Gothic ProN W6" panose="020B0300000000000000" pitchFamily="34" charset="-128"/>
                <a:ea typeface="Hiragino Kaku Gothic ProN W6" panose="020B0300000000000000" pitchFamily="34" charset="-128"/>
                <a:cs typeface="Hiragino Kaku Gothic ProN W6" charset="-128"/>
              </a:rPr>
              <a:t>SET</a:t>
            </a:r>
            <a:r>
              <a:rPr lang="ja-JP" altLang="en-US" sz="4800">
                <a:solidFill>
                  <a:srgbClr val="FF0000"/>
                </a:solidFill>
                <a:latin typeface="Hiragino Kaku Gothic ProN W6" panose="020B0300000000000000" pitchFamily="34" charset="-128"/>
                <a:ea typeface="Hiragino Kaku Gothic ProN W6" panose="020B0300000000000000" pitchFamily="34" charset="-128"/>
                <a:cs typeface="Hiragino Kaku Gothic ProN W6" charset="-128"/>
              </a:rPr>
              <a:t>としては</a:t>
            </a:r>
            <a:endParaRPr lang="en-US" altLang="ja-JP" sz="4800" dirty="0">
              <a:solidFill>
                <a:srgbClr val="FF0000"/>
              </a:solidFill>
              <a:latin typeface="Hiragino Kaku Gothic ProN W6" panose="020B0300000000000000" pitchFamily="34" charset="-128"/>
              <a:ea typeface="Hiragino Kaku Gothic ProN W6" panose="020B0300000000000000" pitchFamily="34" charset="-128"/>
              <a:cs typeface="Hiragino Kaku Gothic ProN W6" charset="-128"/>
            </a:endParaRPr>
          </a:p>
          <a:p>
            <a:pPr marL="0" lvl="1" indent="0" algn="ctr">
              <a:lnSpc>
                <a:spcPct val="100000"/>
              </a:lnSpc>
              <a:buNone/>
            </a:pPr>
            <a:r>
              <a:rPr lang="ja-JP" altLang="en-US" sz="4800">
                <a:solidFill>
                  <a:srgbClr val="FF0000"/>
                </a:solidFill>
                <a:latin typeface="Hiragino Kaku Gothic ProN W6" panose="020B0300000000000000" pitchFamily="34" charset="-128"/>
                <a:ea typeface="Hiragino Kaku Gothic ProN W6" panose="020B0300000000000000" pitchFamily="34" charset="-128"/>
                <a:cs typeface="Hiragino Kaku Gothic ProN W6" charset="-128"/>
              </a:rPr>
              <a:t>失敗しました</a:t>
            </a:r>
            <a:endParaRPr lang="en-US" altLang="ja-JP" sz="4800" dirty="0">
              <a:solidFill>
                <a:srgbClr val="FF0000"/>
              </a:solidFill>
              <a:latin typeface="Hiragino Kaku Gothic ProN W6" panose="020B0300000000000000" pitchFamily="34" charset="-128"/>
              <a:ea typeface="Hiragino Kaku Gothic ProN W6" panose="020B0300000000000000" pitchFamily="34" charset="-128"/>
              <a:cs typeface="Hiragino Kaku Gothic ProN W6" charset="-128"/>
            </a:endParaRPr>
          </a:p>
          <a:p>
            <a:pPr marL="0" lvl="1" indent="0" algn="ctr">
              <a:lnSpc>
                <a:spcPct val="100000"/>
              </a:lnSpc>
              <a:buNone/>
            </a:pPr>
            <a:r>
              <a:rPr lang="en-US" altLang="ja-JP" sz="4800" dirty="0">
                <a:solidFill>
                  <a:srgbClr val="FF0000"/>
                </a:solidFill>
                <a:latin typeface="Hiragino Kaku Gothic ProN W6" panose="020B0300000000000000" pitchFamily="34" charset="-128"/>
                <a:ea typeface="Hiragino Kaku Gothic ProN W6" panose="020B0300000000000000" pitchFamily="34" charset="-128"/>
                <a:cs typeface="Hiragino Kaku Gothic ProN W6" charset="-128"/>
              </a:rPr>
              <a:t>orz</a:t>
            </a:r>
          </a:p>
        </p:txBody>
      </p:sp>
    </p:spTree>
    <p:extLst>
      <p:ext uri="{BB962C8B-B14F-4D97-AF65-F5344CB8AC3E}">
        <p14:creationId xmlns:p14="http://schemas.microsoft.com/office/powerpoint/2010/main" val="1595987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en-US" altLang="ja-JP" sz="4800" dirty="0">
                <a:latin typeface="Hiragino Kaku Gothic ProN W6" panose="020B0300000000000000" pitchFamily="34" charset="-128"/>
                <a:ea typeface="Hiragino Kaku Gothic ProN W6" panose="020B0300000000000000" pitchFamily="34" charset="-128"/>
                <a:cs typeface="ヒラギノ角ゴ ProN W6"/>
              </a:rPr>
              <a:t>LINE</a:t>
            </a:r>
            <a:r>
              <a:rPr lang="ja-JP" altLang="en-US" sz="4800">
                <a:latin typeface="Hiragino Kaku Gothic ProN W6" panose="020B0300000000000000" pitchFamily="34" charset="-128"/>
                <a:ea typeface="Hiragino Kaku Gothic ProN W6" panose="020B0300000000000000" pitchFamily="34" charset="-128"/>
                <a:cs typeface="ヒラギノ角ゴ ProN W6"/>
              </a:rPr>
              <a:t>の</a:t>
            </a:r>
            <a:r>
              <a:rPr lang="en-US" altLang="ja-JP" sz="4800" dirty="0">
                <a:latin typeface="Hiragino Kaku Gothic ProN W6" panose="020B0300000000000000" pitchFamily="34" charset="-128"/>
                <a:ea typeface="Hiragino Kaku Gothic ProN W6" panose="020B0300000000000000" pitchFamily="34" charset="-128"/>
                <a:cs typeface="ヒラギノ角ゴ ProN W6"/>
              </a:rPr>
              <a:t>SET</a:t>
            </a:r>
            <a:r>
              <a:rPr lang="ja-JP" altLang="en-US" sz="4800">
                <a:latin typeface="Hiragino Kaku Gothic ProN W6" panose="020B0300000000000000" pitchFamily="34" charset="-128"/>
                <a:ea typeface="Hiragino Kaku Gothic ProN W6" panose="020B0300000000000000" pitchFamily="34" charset="-128"/>
                <a:cs typeface="ヒラギノ角ゴ ProN W6"/>
              </a:rPr>
              <a:t>の</a:t>
            </a:r>
            <a:r>
              <a:rPr lang="en-US" altLang="ja-JP" sz="4800" dirty="0">
                <a:latin typeface="Hiragino Kaku Gothic ProN W6" panose="020B0300000000000000" pitchFamily="34" charset="-128"/>
                <a:ea typeface="Hiragino Kaku Gothic ProN W6" panose="020B0300000000000000" pitchFamily="34" charset="-128"/>
                <a:cs typeface="ヒラギノ角ゴ ProN W6"/>
              </a:rPr>
              <a:t>3</a:t>
            </a:r>
            <a:r>
              <a:rPr lang="ja-JP" altLang="en-US" sz="4800">
                <a:latin typeface="Hiragino Kaku Gothic ProN W6" panose="020B0300000000000000" pitchFamily="34" charset="-128"/>
                <a:ea typeface="Hiragino Kaku Gothic ProN W6" panose="020B0300000000000000" pitchFamily="34" charset="-128"/>
                <a:cs typeface="ヒラギノ角ゴ ProN W6"/>
              </a:rPr>
              <a:t>つの軸</a:t>
            </a:r>
            <a:endParaRPr kumimoji="1" lang="ja-JP" altLang="en-US" sz="4800">
              <a:latin typeface="Hiragino Kaku Gothic ProN W6" panose="020B0300000000000000" pitchFamily="34" charset="-128"/>
              <a:ea typeface="Hiragino Kaku Gothic ProN W6" panose="020B0300000000000000" pitchFamily="34" charset="-128"/>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15</a:t>
            </a:fld>
            <a:endParaRPr kumimoji="1" lang="ja-JP" altLang="en-US"/>
          </a:p>
        </p:txBody>
      </p:sp>
      <p:pic>
        <p:nvPicPr>
          <p:cNvPr id="6" name="図 5">
            <a:hlinkClick r:id="rId3"/>
          </p:cNvPr>
          <p:cNvPicPr>
            <a:picLocks noChangeAspect="1"/>
          </p:cNvPicPr>
          <p:nvPr/>
        </p:nvPicPr>
        <p:blipFill>
          <a:blip r:embed="rId4"/>
          <a:stretch>
            <a:fillRect/>
          </a:stretch>
        </p:blipFill>
        <p:spPr>
          <a:xfrm>
            <a:off x="2863312" y="1720312"/>
            <a:ext cx="3417376" cy="3417376"/>
          </a:xfrm>
          <a:prstGeom prst="rect">
            <a:avLst/>
          </a:prstGeom>
          <a:ln>
            <a:noFill/>
          </a:ln>
        </p:spPr>
      </p:pic>
      <p:sp>
        <p:nvSpPr>
          <p:cNvPr id="11" name="コンテンツ プレースホルダー 8"/>
          <p:cNvSpPr txBox="1">
            <a:spLocks/>
          </p:cNvSpPr>
          <p:nvPr/>
        </p:nvSpPr>
        <p:spPr>
          <a:xfrm>
            <a:off x="0" y="1989000"/>
            <a:ext cx="3240000" cy="2880000"/>
          </a:xfrm>
          <a:prstGeom prst="rect">
            <a:avLst/>
          </a:prstGeom>
          <a:noFill/>
          <a:ln>
            <a:no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534988" lvl="1" indent="-534988" algn="ctr" defTabSz="914400">
              <a:lnSpc>
                <a:spcPct val="100000"/>
              </a:lnSpc>
              <a:spcBef>
                <a:spcPts val="0"/>
              </a:spcBef>
              <a:buNone/>
            </a:pPr>
            <a:r>
              <a:rPr lang="ja-JP" altLang="en-US" sz="2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エンジニアリング</a:t>
            </a:r>
            <a:endParaRPr lang="en-US" altLang="ja-JP" sz="2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a:p>
            <a:pPr marL="534988" lvl="1" indent="-534988" algn="ctr" defTabSz="914400">
              <a:lnSpc>
                <a:spcPct val="100000"/>
              </a:lnSpc>
              <a:spcBef>
                <a:spcPts val="0"/>
              </a:spcBef>
              <a:buNone/>
            </a:pPr>
            <a:r>
              <a:rPr lang="ja-JP" altLang="en-US" sz="2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・技術</a:t>
            </a:r>
            <a:endParaRPr lang="en-US" altLang="ja-JP" sz="2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a:p>
            <a:pPr marL="363538" lvl="1" indent="-363538" defTabSz="914400">
              <a:lnSpc>
                <a:spcPct val="100000"/>
              </a:lnSpc>
              <a:spcBef>
                <a:spcPts val="0"/>
              </a:spcBef>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テスト自動化</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endParaRPr>
          </a:p>
          <a:p>
            <a:pPr marL="363538" lvl="1" indent="-363538" defTabSz="914400">
              <a:lnSpc>
                <a:spcPct val="100000"/>
              </a:lnSpc>
              <a:spcBef>
                <a:spcPts val="0"/>
              </a:spcBef>
            </a:pP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DevOps</a:t>
            </a:r>
          </a:p>
          <a:p>
            <a:pPr marL="363538" lvl="1" indent="-363538" defTabSz="914400">
              <a:lnSpc>
                <a:spcPct val="100000"/>
              </a:lnSpc>
              <a:spcBef>
                <a:spcPts val="0"/>
              </a:spcBef>
            </a:pP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XP</a:t>
            </a:r>
          </a:p>
        </p:txBody>
      </p:sp>
      <p:sp>
        <p:nvSpPr>
          <p:cNvPr id="12" name="コンテンツ プレースホルダー 8"/>
          <p:cNvSpPr txBox="1">
            <a:spLocks/>
          </p:cNvSpPr>
          <p:nvPr/>
        </p:nvSpPr>
        <p:spPr>
          <a:xfrm>
            <a:off x="6103312" y="1989000"/>
            <a:ext cx="3240000" cy="2880000"/>
          </a:xfrm>
          <a:prstGeom prst="rect">
            <a:avLst/>
          </a:prstGeom>
          <a:noFill/>
          <a:ln>
            <a:no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534988" lvl="1" indent="-534988" algn="ctr" defTabSz="914400">
              <a:lnSpc>
                <a:spcPct val="100000"/>
              </a:lnSpc>
              <a:spcBef>
                <a:spcPts val="0"/>
              </a:spcBef>
              <a:buNone/>
            </a:pPr>
            <a:r>
              <a:rPr lang="ja-JP" altLang="en-US" sz="2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アジャイル</a:t>
            </a:r>
            <a:endParaRPr lang="en-US" altLang="ja-JP" sz="2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a:p>
            <a:pPr marL="534988" lvl="1" indent="-534988" algn="ctr" defTabSz="914400">
              <a:lnSpc>
                <a:spcPct val="100000"/>
              </a:lnSpc>
              <a:spcBef>
                <a:spcPts val="0"/>
              </a:spcBef>
              <a:buNone/>
            </a:pPr>
            <a:r>
              <a:rPr lang="ja-JP" altLang="en-US" sz="2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プラクティス</a:t>
            </a:r>
            <a:endParaRPr lang="en-US" altLang="ja-JP" sz="2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a:p>
            <a:pPr marL="1079500" lvl="1" indent="-350838" defTabSz="914400">
              <a:lnSpc>
                <a:spcPct val="100000"/>
              </a:lnSpc>
              <a:spcBef>
                <a:spcPts val="0"/>
              </a:spcBef>
            </a:pP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Scrum</a:t>
            </a:r>
          </a:p>
          <a:p>
            <a:pPr marL="1079500" lvl="1" indent="-350838" defTabSz="914400">
              <a:lnSpc>
                <a:spcPct val="100000"/>
              </a:lnSpc>
              <a:spcBef>
                <a:spcPts val="0"/>
              </a:spcBef>
            </a:pP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Kanban</a:t>
            </a:r>
          </a:p>
          <a:p>
            <a:pPr marL="1079500" lvl="1" indent="-350838" defTabSz="914400">
              <a:lnSpc>
                <a:spcPct val="100000"/>
              </a:lnSpc>
              <a:spcBef>
                <a:spcPts val="0"/>
              </a:spcBef>
            </a:pP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Lean</a:t>
            </a:r>
          </a:p>
        </p:txBody>
      </p:sp>
      <p:sp>
        <p:nvSpPr>
          <p:cNvPr id="8" name="コンテンツ プレースホルダー 8">
            <a:extLst>
              <a:ext uri="{FF2B5EF4-FFF2-40B4-BE49-F238E27FC236}">
                <a16:creationId xmlns:a16="http://schemas.microsoft.com/office/drawing/2014/main" id="{A5FE0BA1-9780-0C45-A53C-C6F4C74C2C12}"/>
              </a:ext>
            </a:extLst>
          </p:cNvPr>
          <p:cNvSpPr txBox="1">
            <a:spLocks/>
          </p:cNvSpPr>
          <p:nvPr/>
        </p:nvSpPr>
        <p:spPr>
          <a:xfrm>
            <a:off x="2863312" y="5464752"/>
            <a:ext cx="3240000" cy="1080000"/>
          </a:xfrm>
          <a:prstGeom prst="rect">
            <a:avLst/>
          </a:prstGeom>
          <a:noFill/>
          <a:ln>
            <a:no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534988" lvl="1" indent="-534988" algn="ctr" defTabSz="914400">
              <a:lnSpc>
                <a:spcPct val="100000"/>
              </a:lnSpc>
              <a:spcBef>
                <a:spcPts val="0"/>
              </a:spcBef>
              <a:buNone/>
            </a:pPr>
            <a:r>
              <a:rPr lang="ja-JP" altLang="en-US" sz="2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日々の実験</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endParaRPr>
          </a:p>
        </p:txBody>
      </p:sp>
    </p:spTree>
    <p:extLst>
      <p:ext uri="{BB962C8B-B14F-4D97-AF65-F5344CB8AC3E}">
        <p14:creationId xmlns:p14="http://schemas.microsoft.com/office/powerpoint/2010/main" val="209193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9144000" cy="6858000"/>
          </a:xfrm>
          <a:solidFill>
            <a:schemeClr val="accent6"/>
          </a:solidFill>
          <a:ln>
            <a:noFill/>
          </a:ln>
        </p:spPr>
        <p:txBody>
          <a:bodyPr anchor="t"/>
          <a:lstStyle/>
          <a:p>
            <a:r>
              <a:rPr lang="ja-JP" altLang="en-US" sz="8000" b="1"/>
              <a:t>少しでも</a:t>
            </a:r>
            <a:br>
              <a:rPr lang="en-US" altLang="ja-JP" sz="8000" b="1" dirty="0"/>
            </a:br>
            <a:r>
              <a:rPr lang="ja-JP" altLang="en-US" sz="8000" b="1"/>
              <a:t>皆さんの</a:t>
            </a:r>
            <a:br>
              <a:rPr lang="en-US" altLang="ja-JP" sz="8000" b="1" dirty="0"/>
            </a:br>
            <a:r>
              <a:rPr lang="ja-JP" altLang="en-US" sz="8000" b="1"/>
              <a:t>ヒントになれば</a:t>
            </a:r>
            <a:endParaRPr kumimoji="1" lang="ja-JP" altLang="en-US" sz="8000" b="1"/>
          </a:p>
        </p:txBody>
      </p:sp>
      <p:pic>
        <p:nvPicPr>
          <p:cNvPr id="3" name="図 2">
            <a:extLst>
              <a:ext uri="{FF2B5EF4-FFF2-40B4-BE49-F238E27FC236}">
                <a16:creationId xmlns:a16="http://schemas.microsoft.com/office/drawing/2014/main" id="{C3686004-CBBE-204C-BDDB-21C03CB020F8}"/>
              </a:ext>
            </a:extLst>
          </p:cNvPr>
          <p:cNvPicPr>
            <a:picLocks noChangeAspect="1"/>
          </p:cNvPicPr>
          <p:nvPr/>
        </p:nvPicPr>
        <p:blipFill>
          <a:blip r:embed="rId3"/>
          <a:stretch>
            <a:fillRect/>
          </a:stretch>
        </p:blipFill>
        <p:spPr>
          <a:xfrm>
            <a:off x="3052800" y="3617040"/>
            <a:ext cx="3038400" cy="3240960"/>
          </a:xfrm>
          <a:prstGeom prst="rect">
            <a:avLst/>
          </a:prstGeom>
          <a:ln>
            <a:noFill/>
          </a:ln>
        </p:spPr>
      </p:pic>
    </p:spTree>
    <p:extLst>
      <p:ext uri="{BB962C8B-B14F-4D97-AF65-F5344CB8AC3E}">
        <p14:creationId xmlns:p14="http://schemas.microsoft.com/office/powerpoint/2010/main" val="2918276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kumimoji="1" lang="ja-JP" altLang="en-US" sz="4800"/>
              <a:t>アジェンダ</a:t>
            </a: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17</a:t>
            </a:fld>
            <a:endParaRPr kumimoji="1" lang="ja-JP" altLang="en-US"/>
          </a:p>
        </p:txBody>
      </p:sp>
      <p:sp>
        <p:nvSpPr>
          <p:cNvPr id="3" name="テキスト ボックス 2"/>
          <p:cNvSpPr txBox="1"/>
          <p:nvPr/>
        </p:nvSpPr>
        <p:spPr>
          <a:xfrm>
            <a:off x="628650" y="2120648"/>
            <a:ext cx="7887600" cy="720000"/>
          </a:xfrm>
          <a:prstGeom prst="rect">
            <a:avLst/>
          </a:prstGeom>
          <a:solidFill>
            <a:srgbClr val="07B53B"/>
          </a:solidFill>
          <a:ln>
            <a:solidFill>
              <a:srgbClr val="07B53B"/>
            </a:solidFill>
          </a:ln>
          <a:effectLst/>
        </p:spPr>
        <p:txBody>
          <a:bodyPr wrap="square" rtlCol="0" anchor="ctr" anchorCtr="0">
            <a:noAutofit/>
          </a:bodyPr>
          <a:lstStyle/>
          <a:p>
            <a:r>
              <a:rPr lang="en-US" altLang="ja-JP" sz="2800" dirty="0">
                <a:solidFill>
                  <a:schemeClr val="bg1"/>
                </a:solidFill>
                <a:latin typeface="Hiragino Kaku Gothic ProN W6" charset="-128"/>
                <a:ea typeface="Hiragino Kaku Gothic ProN W6" charset="-128"/>
                <a:cs typeface="Hiragino Kaku Gothic ProN W6" charset="-128"/>
              </a:rPr>
              <a:t>1. </a:t>
            </a:r>
            <a:r>
              <a:rPr lang="ja-JP" altLang="en-US" sz="2800">
                <a:solidFill>
                  <a:schemeClr val="bg1"/>
                </a:solidFill>
                <a:latin typeface="Hiragino Kaku Gothic ProN W6" charset="-128"/>
                <a:ea typeface="Hiragino Kaku Gothic ProN W6" charset="-128"/>
                <a:cs typeface="Hiragino Kaku Gothic ProN W6" charset="-128"/>
              </a:rPr>
              <a:t>プロダクト開発チームと共に在る</a:t>
            </a:r>
          </a:p>
        </p:txBody>
      </p:sp>
      <p:sp>
        <p:nvSpPr>
          <p:cNvPr id="7" name="テキスト ボックス 6"/>
          <p:cNvSpPr txBox="1"/>
          <p:nvPr/>
        </p:nvSpPr>
        <p:spPr>
          <a:xfrm>
            <a:off x="628650" y="3532549"/>
            <a:ext cx="7887600" cy="720000"/>
          </a:xfrm>
          <a:prstGeom prst="rect">
            <a:avLst/>
          </a:prstGeom>
          <a:solidFill>
            <a:srgbClr val="07B53B"/>
          </a:solidFill>
          <a:ln>
            <a:solidFill>
              <a:srgbClr val="07B53B"/>
            </a:solidFill>
          </a:ln>
          <a:effectLst/>
        </p:spPr>
        <p:txBody>
          <a:bodyPr wrap="square" rtlCol="0" anchor="ctr" anchorCtr="0">
            <a:noAutofit/>
          </a:bodyPr>
          <a:lstStyle/>
          <a:p>
            <a:r>
              <a:rPr lang="en-US" altLang="ja-JP" sz="2800" dirty="0">
                <a:solidFill>
                  <a:schemeClr val="bg1"/>
                </a:solidFill>
                <a:latin typeface="Hiragino Kaku Gothic ProN W6" charset="-128"/>
                <a:ea typeface="Hiragino Kaku Gothic ProN W6" charset="-128"/>
                <a:cs typeface="Hiragino Kaku Gothic ProN W6" charset="-128"/>
              </a:rPr>
              <a:t>2. </a:t>
            </a:r>
            <a:r>
              <a:rPr lang="en" altLang="ja-JP" sz="2800" dirty="0">
                <a:solidFill>
                  <a:schemeClr val="bg1"/>
                </a:solidFill>
                <a:latin typeface="Hiragino Kaku Gothic ProN W6" charset="-128"/>
                <a:ea typeface="Hiragino Kaku Gothic ProN W6" charset="-128"/>
                <a:cs typeface="Hiragino Kaku Gothic ProN W6" charset="-128"/>
              </a:rPr>
              <a:t>Learning Session </a:t>
            </a:r>
            <a:r>
              <a:rPr lang="en-US" altLang="ja-JP" sz="2800" dirty="0">
                <a:solidFill>
                  <a:schemeClr val="bg1"/>
                </a:solidFill>
                <a:latin typeface="Hiragino Kaku Gothic ProN W6" charset="-128"/>
                <a:ea typeface="Hiragino Kaku Gothic ProN W6" charset="-128"/>
                <a:cs typeface="Hiragino Kaku Gothic ProN W6" charset="-128"/>
              </a:rPr>
              <a:t>:</a:t>
            </a:r>
            <a:r>
              <a:rPr lang="en" altLang="ja-JP" sz="2800" dirty="0">
                <a:solidFill>
                  <a:schemeClr val="bg1"/>
                </a:solidFill>
                <a:latin typeface="Hiragino Kaku Gothic ProN W6" charset="-128"/>
                <a:ea typeface="Hiragino Kaku Gothic ProN W6" charset="-128"/>
                <a:cs typeface="Hiragino Kaku Gothic ProN W6" charset="-128"/>
              </a:rPr>
              <a:t> </a:t>
            </a:r>
            <a:r>
              <a:rPr lang="ja-JP" altLang="en-US" sz="2800">
                <a:solidFill>
                  <a:schemeClr val="bg1"/>
                </a:solidFill>
                <a:latin typeface="Hiragino Kaku Gothic ProN W6" charset="-128"/>
                <a:ea typeface="Hiragino Kaku Gothic ProN W6" charset="-128"/>
                <a:cs typeface="Hiragino Kaku Gothic ProN W6" charset="-128"/>
              </a:rPr>
              <a:t>チーム力の強化</a:t>
            </a:r>
          </a:p>
        </p:txBody>
      </p:sp>
      <p:sp>
        <p:nvSpPr>
          <p:cNvPr id="10" name="テキスト ボックス 9"/>
          <p:cNvSpPr txBox="1"/>
          <p:nvPr/>
        </p:nvSpPr>
        <p:spPr>
          <a:xfrm>
            <a:off x="628650" y="4944449"/>
            <a:ext cx="7887600" cy="720000"/>
          </a:xfrm>
          <a:prstGeom prst="rect">
            <a:avLst/>
          </a:prstGeom>
          <a:solidFill>
            <a:srgbClr val="07B53B"/>
          </a:solidFill>
          <a:ln>
            <a:solidFill>
              <a:srgbClr val="07B53B"/>
            </a:solidFill>
          </a:ln>
          <a:effectLst/>
        </p:spPr>
        <p:txBody>
          <a:bodyPr wrap="square" rtlCol="0" anchor="ctr" anchorCtr="0">
            <a:noAutofit/>
          </a:bodyPr>
          <a:lstStyle/>
          <a:p>
            <a:r>
              <a:rPr lang="en-US" altLang="ja-JP" sz="2800" dirty="0">
                <a:solidFill>
                  <a:schemeClr val="bg1"/>
                </a:solidFill>
                <a:latin typeface="Hiragino Kaku Gothic ProN W6" charset="-128"/>
                <a:ea typeface="Hiragino Kaku Gothic ProN W6" charset="-128"/>
                <a:cs typeface="Hiragino Kaku Gothic ProN W6" charset="-128"/>
              </a:rPr>
              <a:t>3. </a:t>
            </a:r>
            <a:r>
              <a:rPr lang="en" altLang="ja-JP" sz="2800" dirty="0">
                <a:solidFill>
                  <a:schemeClr val="bg1"/>
                </a:solidFill>
                <a:latin typeface="Hiragino Kaku Gothic ProN W6" charset="-128"/>
                <a:ea typeface="Hiragino Kaku Gothic ProN W6" charset="-128"/>
                <a:cs typeface="Hiragino Kaku Gothic ProN W6" charset="-128"/>
              </a:rPr>
              <a:t>Design Sprint </a:t>
            </a:r>
            <a:r>
              <a:rPr lang="en-US" altLang="ja-JP" sz="2800" dirty="0">
                <a:solidFill>
                  <a:schemeClr val="bg1"/>
                </a:solidFill>
                <a:latin typeface="Hiragino Kaku Gothic ProN W6" charset="-128"/>
                <a:ea typeface="Hiragino Kaku Gothic ProN W6" charset="-128"/>
                <a:cs typeface="Hiragino Kaku Gothic ProN W6" charset="-128"/>
              </a:rPr>
              <a:t>:</a:t>
            </a:r>
            <a:r>
              <a:rPr lang="en" altLang="ja-JP" sz="2800" dirty="0">
                <a:solidFill>
                  <a:schemeClr val="bg1"/>
                </a:solidFill>
                <a:latin typeface="Hiragino Kaku Gothic ProN W6" charset="-128"/>
                <a:ea typeface="Hiragino Kaku Gothic ProN W6" charset="-128"/>
                <a:cs typeface="Hiragino Kaku Gothic ProN W6" charset="-128"/>
              </a:rPr>
              <a:t> </a:t>
            </a:r>
            <a:r>
              <a:rPr lang="ja-JP" altLang="en-US" sz="2800">
                <a:solidFill>
                  <a:schemeClr val="bg1"/>
                </a:solidFill>
                <a:latin typeface="Hiragino Kaku Gothic ProN W6" charset="-128"/>
                <a:ea typeface="Hiragino Kaku Gothic ProN W6" charset="-128"/>
                <a:cs typeface="Hiragino Kaku Gothic ProN W6" charset="-128"/>
              </a:rPr>
              <a:t>技術戦略の策定・実施</a:t>
            </a:r>
          </a:p>
        </p:txBody>
      </p:sp>
    </p:spTree>
    <p:extLst>
      <p:ext uri="{BB962C8B-B14F-4D97-AF65-F5344CB8AC3E}">
        <p14:creationId xmlns:p14="http://schemas.microsoft.com/office/powerpoint/2010/main" val="3987773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18</a:t>
            </a:fld>
            <a:endParaRPr kumimoji="1" lang="ja-JP" altLang="en-US"/>
          </a:p>
        </p:txBody>
      </p:sp>
      <p:sp>
        <p:nvSpPr>
          <p:cNvPr id="3" name="テキスト ボックス 2"/>
          <p:cNvSpPr txBox="1"/>
          <p:nvPr/>
        </p:nvSpPr>
        <p:spPr>
          <a:xfrm>
            <a:off x="628650" y="2120648"/>
            <a:ext cx="7887600" cy="720000"/>
          </a:xfrm>
          <a:prstGeom prst="rect">
            <a:avLst/>
          </a:prstGeom>
          <a:solidFill>
            <a:srgbClr val="07B53B"/>
          </a:solidFill>
          <a:ln>
            <a:solidFill>
              <a:srgbClr val="07B53B"/>
            </a:solidFill>
          </a:ln>
          <a:effectLst/>
        </p:spPr>
        <p:txBody>
          <a:bodyPr wrap="square" rtlCol="0" anchor="ctr" anchorCtr="0">
            <a:noAutofit/>
          </a:bodyPr>
          <a:lstStyle/>
          <a:p>
            <a:r>
              <a:rPr lang="en-US" altLang="ja-JP" sz="2800" dirty="0">
                <a:solidFill>
                  <a:schemeClr val="bg1"/>
                </a:solidFill>
                <a:latin typeface="Hiragino Kaku Gothic ProN W6" charset="-128"/>
                <a:ea typeface="Hiragino Kaku Gothic ProN W6" charset="-128"/>
                <a:cs typeface="Hiragino Kaku Gothic ProN W6" charset="-128"/>
              </a:rPr>
              <a:t>1. </a:t>
            </a:r>
            <a:r>
              <a:rPr lang="ja-JP" altLang="en-US" sz="2800">
                <a:solidFill>
                  <a:schemeClr val="bg1"/>
                </a:solidFill>
                <a:latin typeface="Hiragino Kaku Gothic ProN W6" charset="-128"/>
                <a:ea typeface="Hiragino Kaku Gothic ProN W6" charset="-128"/>
                <a:cs typeface="Hiragino Kaku Gothic ProN W6" charset="-128"/>
              </a:rPr>
              <a:t>プロダクト開発チームと共に在る</a:t>
            </a:r>
          </a:p>
        </p:txBody>
      </p:sp>
      <p:sp>
        <p:nvSpPr>
          <p:cNvPr id="7" name="テキスト ボックス 6"/>
          <p:cNvSpPr txBox="1"/>
          <p:nvPr/>
        </p:nvSpPr>
        <p:spPr>
          <a:xfrm>
            <a:off x="628650" y="3532549"/>
            <a:ext cx="7887600" cy="720000"/>
          </a:xfrm>
          <a:prstGeom prst="rect">
            <a:avLst/>
          </a:prstGeom>
          <a:solidFill>
            <a:schemeClr val="bg1">
              <a:lumMod val="50000"/>
            </a:schemeClr>
          </a:solidFill>
          <a:ln>
            <a:solidFill>
              <a:schemeClr val="bg1">
                <a:lumMod val="50000"/>
              </a:schemeClr>
            </a:solidFill>
          </a:ln>
          <a:effectLst/>
        </p:spPr>
        <p:txBody>
          <a:bodyPr wrap="square" rtlCol="0" anchor="ctr" anchorCtr="0">
            <a:noAutofit/>
          </a:bodyPr>
          <a:lstStyle/>
          <a:p>
            <a:r>
              <a:rPr lang="en-US" altLang="ja-JP" sz="2800" dirty="0">
                <a:solidFill>
                  <a:schemeClr val="bg1"/>
                </a:solidFill>
                <a:latin typeface="Hiragino Kaku Gothic ProN W6" charset="-128"/>
                <a:ea typeface="Hiragino Kaku Gothic ProN W6" charset="-128"/>
                <a:cs typeface="Hiragino Kaku Gothic ProN W6" charset="-128"/>
              </a:rPr>
              <a:t>2. </a:t>
            </a:r>
            <a:r>
              <a:rPr lang="en" altLang="ja-JP" sz="2800" dirty="0">
                <a:solidFill>
                  <a:schemeClr val="bg1"/>
                </a:solidFill>
                <a:latin typeface="Hiragino Kaku Gothic ProN W6" charset="-128"/>
                <a:ea typeface="Hiragino Kaku Gothic ProN W6" charset="-128"/>
                <a:cs typeface="Hiragino Kaku Gothic ProN W6" charset="-128"/>
              </a:rPr>
              <a:t>Learning Session </a:t>
            </a:r>
            <a:r>
              <a:rPr lang="en-US" altLang="ja-JP" sz="2800" dirty="0">
                <a:solidFill>
                  <a:schemeClr val="bg1"/>
                </a:solidFill>
                <a:latin typeface="Hiragino Kaku Gothic ProN W6" charset="-128"/>
                <a:ea typeface="Hiragino Kaku Gothic ProN W6" charset="-128"/>
                <a:cs typeface="Hiragino Kaku Gothic ProN W6" charset="-128"/>
              </a:rPr>
              <a:t>:</a:t>
            </a:r>
            <a:r>
              <a:rPr lang="en" altLang="ja-JP" sz="2800" dirty="0">
                <a:solidFill>
                  <a:schemeClr val="bg1"/>
                </a:solidFill>
                <a:latin typeface="Hiragino Kaku Gothic ProN W6" charset="-128"/>
                <a:ea typeface="Hiragino Kaku Gothic ProN W6" charset="-128"/>
                <a:cs typeface="Hiragino Kaku Gothic ProN W6" charset="-128"/>
              </a:rPr>
              <a:t> </a:t>
            </a:r>
            <a:r>
              <a:rPr lang="ja-JP" altLang="en-US" sz="2800">
                <a:solidFill>
                  <a:schemeClr val="bg1"/>
                </a:solidFill>
                <a:latin typeface="Hiragino Kaku Gothic ProN W6" charset="-128"/>
                <a:ea typeface="Hiragino Kaku Gothic ProN W6" charset="-128"/>
                <a:cs typeface="Hiragino Kaku Gothic ProN W6" charset="-128"/>
              </a:rPr>
              <a:t>チーム力の強化</a:t>
            </a:r>
          </a:p>
        </p:txBody>
      </p:sp>
      <p:sp>
        <p:nvSpPr>
          <p:cNvPr id="10" name="テキスト ボックス 9"/>
          <p:cNvSpPr txBox="1"/>
          <p:nvPr/>
        </p:nvSpPr>
        <p:spPr>
          <a:xfrm>
            <a:off x="628650" y="4944449"/>
            <a:ext cx="7887600" cy="720000"/>
          </a:xfrm>
          <a:prstGeom prst="rect">
            <a:avLst/>
          </a:prstGeom>
          <a:solidFill>
            <a:schemeClr val="bg1">
              <a:lumMod val="50000"/>
            </a:schemeClr>
          </a:solidFill>
          <a:ln>
            <a:solidFill>
              <a:schemeClr val="bg1">
                <a:lumMod val="50000"/>
              </a:schemeClr>
            </a:solidFill>
          </a:ln>
          <a:effectLst/>
        </p:spPr>
        <p:txBody>
          <a:bodyPr wrap="square" rtlCol="0" anchor="ctr" anchorCtr="0">
            <a:noAutofit/>
          </a:bodyPr>
          <a:lstStyle/>
          <a:p>
            <a:r>
              <a:rPr lang="en-US" altLang="ja-JP" sz="2800" dirty="0">
                <a:solidFill>
                  <a:schemeClr val="bg1"/>
                </a:solidFill>
                <a:latin typeface="Hiragino Kaku Gothic ProN W6" charset="-128"/>
                <a:ea typeface="Hiragino Kaku Gothic ProN W6" charset="-128"/>
                <a:cs typeface="Hiragino Kaku Gothic ProN W6" charset="-128"/>
              </a:rPr>
              <a:t>3. </a:t>
            </a:r>
            <a:r>
              <a:rPr lang="en" altLang="ja-JP" sz="2800" dirty="0">
                <a:solidFill>
                  <a:schemeClr val="bg1"/>
                </a:solidFill>
                <a:latin typeface="Hiragino Kaku Gothic ProN W6" charset="-128"/>
                <a:ea typeface="Hiragino Kaku Gothic ProN W6" charset="-128"/>
                <a:cs typeface="Hiragino Kaku Gothic ProN W6" charset="-128"/>
              </a:rPr>
              <a:t>Design Sprint </a:t>
            </a:r>
            <a:r>
              <a:rPr lang="en-US" altLang="ja-JP" sz="2800" dirty="0">
                <a:solidFill>
                  <a:schemeClr val="bg1"/>
                </a:solidFill>
                <a:latin typeface="Hiragino Kaku Gothic ProN W6" charset="-128"/>
                <a:ea typeface="Hiragino Kaku Gothic ProN W6" charset="-128"/>
                <a:cs typeface="Hiragino Kaku Gothic ProN W6" charset="-128"/>
              </a:rPr>
              <a:t>:</a:t>
            </a:r>
            <a:r>
              <a:rPr lang="en" altLang="ja-JP" sz="2800" dirty="0">
                <a:solidFill>
                  <a:schemeClr val="bg1"/>
                </a:solidFill>
                <a:latin typeface="Hiragino Kaku Gothic ProN W6" charset="-128"/>
                <a:ea typeface="Hiragino Kaku Gothic ProN W6" charset="-128"/>
                <a:cs typeface="Hiragino Kaku Gothic ProN W6" charset="-128"/>
              </a:rPr>
              <a:t> </a:t>
            </a:r>
            <a:r>
              <a:rPr lang="ja-JP" altLang="en-US" sz="2800">
                <a:solidFill>
                  <a:schemeClr val="bg1"/>
                </a:solidFill>
                <a:latin typeface="Hiragino Kaku Gothic ProN W6" charset="-128"/>
                <a:ea typeface="Hiragino Kaku Gothic ProN W6" charset="-128"/>
                <a:cs typeface="Hiragino Kaku Gothic ProN W6" charset="-128"/>
              </a:rPr>
              <a:t>技術戦略の策定・実施</a:t>
            </a:r>
          </a:p>
        </p:txBody>
      </p:sp>
    </p:spTree>
    <p:extLst>
      <p:ext uri="{BB962C8B-B14F-4D97-AF65-F5344CB8AC3E}">
        <p14:creationId xmlns:p14="http://schemas.microsoft.com/office/powerpoint/2010/main" val="3909021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nchor="ctr"/>
          <a:lstStyle/>
          <a:p>
            <a:r>
              <a:rPr lang="ja-JP" altLang="en-US" sz="4800">
                <a:latin typeface="Hiragino Kaku Gothic ProN W6" panose="020B0300000000000000" pitchFamily="34" charset="-128"/>
                <a:ea typeface="Hiragino Kaku Gothic ProN W6" panose="020B0300000000000000" pitchFamily="34" charset="-128"/>
                <a:cs typeface="ヒラギノ角ゴ ProN W6"/>
              </a:rPr>
              <a:t>課題認識</a:t>
            </a:r>
            <a:endParaRPr kumimoji="1" lang="ja-JP" altLang="en-US" sz="4800">
              <a:latin typeface="Hiragino Kaku Gothic ProN W6" panose="020B0300000000000000" pitchFamily="34" charset="-128"/>
              <a:ea typeface="Hiragino Kaku Gothic ProN W6" panose="020B0300000000000000" pitchFamily="34" charset="-128"/>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19</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363538" lvl="1" indent="-349250" algn="ctr">
              <a:lnSpc>
                <a:spcPct val="100000"/>
              </a:lnSpc>
              <a:buNone/>
            </a:pPr>
            <a:r>
              <a:rPr lang="ja-JP" altLang="en-US" sz="4800">
                <a:solidFill>
                  <a:srgbClr val="FF0000"/>
                </a:solidFill>
                <a:latin typeface="Hiragino Kaku Gothic ProN W6" panose="020B0300000000000000" pitchFamily="34" charset="-128"/>
                <a:ea typeface="Hiragino Kaku Gothic ProN W6" panose="020B0300000000000000" pitchFamily="34" charset="-128"/>
                <a:cs typeface="ヒラギノ角ゴ ProN W6"/>
              </a:rPr>
              <a:t>以下の手法が機能しない</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393700" lvl="1" indent="0">
              <a:lnSpc>
                <a:spcPct val="100000"/>
              </a:lnSpc>
              <a:buNone/>
            </a:pP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801688" lvl="1" indent="-407988">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ツールの（一方的な）提供</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801688" lvl="1" indent="-407988">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ガイドラインの提供</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801688" lvl="1" indent="-407988">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（一方的な）共通化・標準化</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pic>
        <p:nvPicPr>
          <p:cNvPr id="3" name="図 2">
            <a:extLst>
              <a:ext uri="{FF2B5EF4-FFF2-40B4-BE49-F238E27FC236}">
                <a16:creationId xmlns:a16="http://schemas.microsoft.com/office/drawing/2014/main" id="{8B05A285-278D-8D40-A9E2-52CE54A6393C}"/>
              </a:ext>
            </a:extLst>
          </p:cNvPr>
          <p:cNvPicPr>
            <a:picLocks noChangeAspect="1"/>
          </p:cNvPicPr>
          <p:nvPr/>
        </p:nvPicPr>
        <p:blipFill>
          <a:blip r:embed="rId3"/>
          <a:stretch>
            <a:fillRect/>
          </a:stretch>
        </p:blipFill>
        <p:spPr>
          <a:xfrm>
            <a:off x="6596550" y="3934786"/>
            <a:ext cx="1918800" cy="2160713"/>
          </a:xfrm>
          <a:prstGeom prst="rect">
            <a:avLst/>
          </a:prstGeom>
          <a:noFill/>
          <a:ln>
            <a:noFill/>
          </a:ln>
        </p:spPr>
      </p:pic>
    </p:spTree>
    <p:extLst>
      <p:ext uri="{BB962C8B-B14F-4D97-AF65-F5344CB8AC3E}">
        <p14:creationId xmlns:p14="http://schemas.microsoft.com/office/powerpoint/2010/main" val="1879004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nchor="ctr"/>
          <a:lstStyle/>
          <a:p>
            <a:r>
              <a:rPr lang="ja-JP" altLang="en-US" sz="4800">
                <a:latin typeface="Hiragino Kaku Gothic ProN W6" panose="020B0300000000000000" pitchFamily="34" charset="-128"/>
                <a:ea typeface="Hiragino Kaku Gothic ProN W6" panose="020B0300000000000000" pitchFamily="34" charset="-128"/>
                <a:cs typeface="ヒラギノ角ゴ ProN W6"/>
              </a:rPr>
              <a:t>当セッション／資料の目的</a:t>
            </a:r>
            <a:endParaRPr kumimoji="1" lang="ja-JP" altLang="en-US" sz="4800">
              <a:latin typeface="Hiragino Kaku Gothic ProN W6" panose="020B0300000000000000" pitchFamily="34" charset="-128"/>
              <a:ea typeface="Hiragino Kaku Gothic ProN W6" panose="020B0300000000000000" pitchFamily="34" charset="-128"/>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a:t>
            </a:fld>
            <a:endParaRPr kumimoji="1" lang="ja-JP" altLang="en-US"/>
          </a:p>
        </p:txBody>
      </p:sp>
      <p:sp>
        <p:nvSpPr>
          <p:cNvPr id="5" name="コンテンツ プレースホルダー 8">
            <a:extLst>
              <a:ext uri="{FF2B5EF4-FFF2-40B4-BE49-F238E27FC236}">
                <a16:creationId xmlns:a16="http://schemas.microsoft.com/office/drawing/2014/main" id="{165F4D48-7FAF-E144-A359-1BEAC30AC068}"/>
              </a:ext>
            </a:extLst>
          </p:cNvPr>
          <p:cNvSpPr txBox="1">
            <a:spLocks/>
          </p:cNvSpPr>
          <p:nvPr/>
        </p:nvSpPr>
        <p:spPr>
          <a:xfrm>
            <a:off x="628650" y="1689099"/>
            <a:ext cx="7887600" cy="1440000"/>
          </a:xfrm>
          <a:prstGeom prst="rect">
            <a:avLst/>
          </a:prstGeom>
          <a:noFill/>
          <a:ln>
            <a:no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lvl="1" indent="0">
              <a:lnSpc>
                <a:spcPct val="100000"/>
              </a:lnSpc>
              <a:buFont typeface="Arial" panose="020B0604020202020204" pitchFamily="34" charset="0"/>
              <a:buNone/>
            </a:pPr>
            <a:r>
              <a:rPr lang="en-US" altLang="ja-JP" sz="2800" dirty="0">
                <a:solidFill>
                  <a:srgbClr val="07B53B"/>
                </a:solidFill>
                <a:latin typeface="Hiragino Kaku Gothic ProN W6" panose="020B0300000000000000" pitchFamily="34" charset="-128"/>
                <a:ea typeface="Hiragino Kaku Gothic ProN W6" panose="020B0300000000000000" pitchFamily="34" charset="-128"/>
                <a:cs typeface="Hiragino Kaku Gothic ProN W6" charset="-128"/>
              </a:rPr>
              <a:t>[</a:t>
            </a:r>
            <a:r>
              <a:rPr lang="ja-JP" altLang="en-US" sz="2800">
                <a:solidFill>
                  <a:srgbClr val="07B53B"/>
                </a:solidFill>
                <a:latin typeface="Hiragino Kaku Gothic ProN W6" panose="020B0300000000000000" pitchFamily="34" charset="-128"/>
                <a:ea typeface="Hiragino Kaku Gothic ProN W6" panose="020B0300000000000000" pitchFamily="34" charset="-128"/>
                <a:cs typeface="Hiragino Kaku Gothic ProN W6" charset="-128"/>
              </a:rPr>
              <a:t>お伝えすること</a:t>
            </a:r>
            <a:r>
              <a:rPr lang="en-US" altLang="ja-JP" sz="2800" dirty="0">
                <a:solidFill>
                  <a:srgbClr val="07B53B"/>
                </a:solidFill>
                <a:latin typeface="Hiragino Kaku Gothic ProN W6" panose="020B0300000000000000" pitchFamily="34" charset="-128"/>
                <a:ea typeface="Hiragino Kaku Gothic ProN W6" panose="020B0300000000000000" pitchFamily="34" charset="-128"/>
                <a:cs typeface="Hiragino Kaku Gothic ProN W6" charset="-128"/>
              </a:rPr>
              <a:t>]</a:t>
            </a:r>
          </a:p>
          <a:p>
            <a:pPr marL="0" lvl="1" indent="0">
              <a:lnSpc>
                <a:spcPct val="100000"/>
              </a:lnSpc>
              <a:buFont typeface="Arial" panose="020B0604020202020204" pitchFamily="34" charset="0"/>
              <a:buNone/>
            </a:pPr>
            <a:r>
              <a:rPr lang="en"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LINE</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での実例をもとにした</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endParaRPr>
          </a:p>
          <a:p>
            <a:pPr marL="0" lvl="1" indent="0">
              <a:lnSpc>
                <a:spcPct val="100000"/>
              </a:lnSpc>
              <a:buFont typeface="Arial" panose="020B0604020202020204" pitchFamily="34" charset="0"/>
              <a:buNone/>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技術とアジャイルの組み合わせ方</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endParaRPr>
          </a:p>
        </p:txBody>
      </p:sp>
      <p:sp>
        <p:nvSpPr>
          <p:cNvPr id="6" name="コンテンツ プレースホルダー 8">
            <a:extLst>
              <a:ext uri="{FF2B5EF4-FFF2-40B4-BE49-F238E27FC236}">
                <a16:creationId xmlns:a16="http://schemas.microsoft.com/office/drawing/2014/main" id="{ADF09359-7F4D-6C4A-A059-A442245F14D4}"/>
              </a:ext>
            </a:extLst>
          </p:cNvPr>
          <p:cNvSpPr txBox="1">
            <a:spLocks/>
          </p:cNvSpPr>
          <p:nvPr/>
        </p:nvSpPr>
        <p:spPr>
          <a:xfrm>
            <a:off x="628650" y="5015499"/>
            <a:ext cx="7887600" cy="1080000"/>
          </a:xfrm>
          <a:prstGeom prst="rect">
            <a:avLst/>
          </a:prstGeom>
          <a:noFill/>
          <a:ln>
            <a:no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lvl="1" indent="0">
              <a:lnSpc>
                <a:spcPct val="100000"/>
              </a:lnSpc>
              <a:buFont typeface="Arial" panose="020B0604020202020204" pitchFamily="34" charset="0"/>
              <a:buNone/>
            </a:pPr>
            <a:r>
              <a:rPr lang="en-US" altLang="ja-JP" sz="2800" dirty="0">
                <a:solidFill>
                  <a:srgbClr val="07B53B"/>
                </a:solidFill>
                <a:latin typeface="Hiragino Kaku Gothic ProN W6" panose="020B0300000000000000" pitchFamily="34" charset="-128"/>
                <a:ea typeface="Hiragino Kaku Gothic ProN W6" panose="020B0300000000000000" pitchFamily="34" charset="-128"/>
                <a:cs typeface="Hiragino Kaku Gothic ProN W6" charset="-128"/>
              </a:rPr>
              <a:t>[</a:t>
            </a:r>
            <a:r>
              <a:rPr lang="ja-JP" altLang="en-US" sz="2800">
                <a:solidFill>
                  <a:srgbClr val="07B53B"/>
                </a:solidFill>
                <a:latin typeface="Hiragino Kaku Gothic ProN W6" panose="020B0300000000000000" pitchFamily="34" charset="-128"/>
                <a:ea typeface="Hiragino Kaku Gothic ProN W6" panose="020B0300000000000000" pitchFamily="34" charset="-128"/>
                <a:cs typeface="Hiragino Kaku Gothic ProN W6" charset="-128"/>
              </a:rPr>
              <a:t>形式</a:t>
            </a:r>
            <a:r>
              <a:rPr lang="en-US" altLang="ja-JP" sz="2800" dirty="0">
                <a:solidFill>
                  <a:srgbClr val="07B53B"/>
                </a:solidFill>
                <a:latin typeface="Hiragino Kaku Gothic ProN W6" panose="020B0300000000000000" pitchFamily="34" charset="-128"/>
                <a:ea typeface="Hiragino Kaku Gothic ProN W6" panose="020B0300000000000000" pitchFamily="34" charset="-128"/>
                <a:cs typeface="Hiragino Kaku Gothic ProN W6" charset="-128"/>
              </a:rPr>
              <a:t>]</a:t>
            </a:r>
          </a:p>
          <a:p>
            <a:pPr marL="0" lvl="1" indent="0">
              <a:lnSpc>
                <a:spcPct val="100000"/>
              </a:lnSpc>
              <a:buFont typeface="Arial" panose="020B0604020202020204" pitchFamily="34" charset="0"/>
              <a:buNone/>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皆さんが現場に持ち帰って試せるかたちで</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endParaRPr>
          </a:p>
        </p:txBody>
      </p:sp>
      <p:sp>
        <p:nvSpPr>
          <p:cNvPr id="7" name="コンテンツ プレースホルダー 8">
            <a:extLst>
              <a:ext uri="{FF2B5EF4-FFF2-40B4-BE49-F238E27FC236}">
                <a16:creationId xmlns:a16="http://schemas.microsoft.com/office/drawing/2014/main" id="{EDCBC856-885C-3048-8DFD-25243185A495}"/>
              </a:ext>
            </a:extLst>
          </p:cNvPr>
          <p:cNvSpPr txBox="1">
            <a:spLocks/>
          </p:cNvSpPr>
          <p:nvPr/>
        </p:nvSpPr>
        <p:spPr>
          <a:xfrm>
            <a:off x="628650" y="3352299"/>
            <a:ext cx="7887600" cy="1440000"/>
          </a:xfrm>
          <a:prstGeom prst="rect">
            <a:avLst/>
          </a:prstGeom>
          <a:noFill/>
          <a:ln>
            <a:no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lvl="1" indent="0">
              <a:lnSpc>
                <a:spcPct val="100000"/>
              </a:lnSpc>
              <a:buFont typeface="Arial" panose="020B0604020202020204" pitchFamily="34" charset="0"/>
              <a:buNone/>
            </a:pPr>
            <a:r>
              <a:rPr lang="en-US" altLang="ja-JP" sz="2800" dirty="0">
                <a:solidFill>
                  <a:srgbClr val="07B53B"/>
                </a:solidFill>
                <a:latin typeface="Hiragino Kaku Gothic ProN W6" panose="020B0300000000000000" pitchFamily="34" charset="-128"/>
                <a:ea typeface="Hiragino Kaku Gothic ProN W6" panose="020B0300000000000000" pitchFamily="34" charset="-128"/>
                <a:cs typeface="Hiragino Kaku Gothic ProN W6" charset="-128"/>
              </a:rPr>
              <a:t>[</a:t>
            </a:r>
            <a:r>
              <a:rPr lang="ja-JP" altLang="en-US" sz="2800">
                <a:solidFill>
                  <a:srgbClr val="07B53B"/>
                </a:solidFill>
                <a:latin typeface="Hiragino Kaku Gothic ProN W6" panose="020B0300000000000000" pitchFamily="34" charset="-128"/>
                <a:ea typeface="Hiragino Kaku Gothic ProN W6" panose="020B0300000000000000" pitchFamily="34" charset="-128"/>
                <a:cs typeface="Hiragino Kaku Gothic ProN W6" charset="-128"/>
              </a:rPr>
              <a:t>適用可能範囲</a:t>
            </a:r>
            <a:r>
              <a:rPr lang="en-US" altLang="ja-JP" sz="2800" dirty="0">
                <a:solidFill>
                  <a:srgbClr val="07B53B"/>
                </a:solidFill>
                <a:latin typeface="Hiragino Kaku Gothic ProN W6" panose="020B0300000000000000" pitchFamily="34" charset="-128"/>
                <a:ea typeface="Hiragino Kaku Gothic ProN W6" panose="020B0300000000000000" pitchFamily="34" charset="-128"/>
                <a:cs typeface="Hiragino Kaku Gothic ProN W6" charset="-128"/>
              </a:rPr>
              <a:t>]</a:t>
            </a:r>
          </a:p>
          <a:p>
            <a:pPr marL="452438" lvl="1" indent="-452438">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プロダクト開発チーム</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endParaRPr>
          </a:p>
          <a:p>
            <a:pPr marL="452438" lvl="1" indent="-452438">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組織を横断した改善活動</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endParaRPr>
          </a:p>
        </p:txBody>
      </p:sp>
    </p:spTree>
    <p:extLst>
      <p:ext uri="{BB962C8B-B14F-4D97-AF65-F5344CB8AC3E}">
        <p14:creationId xmlns:p14="http://schemas.microsoft.com/office/powerpoint/2010/main" val="182847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7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7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仮説</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20</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14288" lvl="1" indent="0" algn="ctr">
              <a:lnSpc>
                <a:spcPct val="100000"/>
              </a:lnSpc>
              <a:buNone/>
            </a:pPr>
            <a:r>
              <a:rPr lang="ja-JP" altLang="en-US" sz="4800">
                <a:solidFill>
                  <a:srgbClr val="9437FF"/>
                </a:solidFill>
                <a:latin typeface="Hiragino Kaku Gothic ProN W6" panose="020B0300000000000000" pitchFamily="34" charset="-128"/>
                <a:ea typeface="Hiragino Kaku Gothic ProN W6" panose="020B0300000000000000" pitchFamily="34" charset="-128"/>
                <a:cs typeface="ヒラギノ角ゴ ProN W6"/>
              </a:rPr>
              <a:t>プロダクト開発チーム／</a:t>
            </a:r>
            <a:br>
              <a:rPr lang="en-US" altLang="ja-JP" sz="4800" dirty="0">
                <a:solidFill>
                  <a:srgbClr val="9437FF"/>
                </a:solidFill>
                <a:latin typeface="Hiragino Kaku Gothic ProN W6" panose="020B0300000000000000" pitchFamily="34" charset="-128"/>
                <a:ea typeface="Hiragino Kaku Gothic ProN W6" panose="020B0300000000000000" pitchFamily="34" charset="-128"/>
                <a:cs typeface="ヒラギノ角ゴ ProN W6"/>
              </a:rPr>
            </a:br>
            <a:r>
              <a:rPr lang="en-US" altLang="ja-JP" sz="4800" dirty="0">
                <a:solidFill>
                  <a:srgbClr val="9437FF"/>
                </a:solidFill>
                <a:latin typeface="Hiragino Kaku Gothic ProN W6" panose="020B0300000000000000" pitchFamily="34" charset="-128"/>
                <a:ea typeface="Hiragino Kaku Gothic ProN W6" panose="020B0300000000000000" pitchFamily="34" charset="-128"/>
                <a:cs typeface="ヒラギノ角ゴ ProN W6"/>
              </a:rPr>
              <a:t>SET</a:t>
            </a:r>
            <a:r>
              <a:rPr lang="ja-JP" altLang="en-US" sz="4800">
                <a:solidFill>
                  <a:srgbClr val="9437FF"/>
                </a:solidFill>
                <a:latin typeface="Hiragino Kaku Gothic ProN W6" panose="020B0300000000000000" pitchFamily="34" charset="-128"/>
                <a:ea typeface="Hiragino Kaku Gothic ProN W6" panose="020B0300000000000000" pitchFamily="34" charset="-128"/>
                <a:cs typeface="ヒラギノ角ゴ ProN W6"/>
              </a:rPr>
              <a:t>双方に課題発生？</a:t>
            </a:r>
            <a:endParaRPr lang="en-US" altLang="ja-JP" sz="4800" dirty="0">
              <a:solidFill>
                <a:srgbClr val="9437FF"/>
              </a:solidFill>
              <a:latin typeface="Hiragino Kaku Gothic ProN W6" panose="020B0300000000000000" pitchFamily="34" charset="-128"/>
              <a:ea typeface="Hiragino Kaku Gothic ProN W6" panose="020B0300000000000000" pitchFamily="34" charset="-128"/>
              <a:cs typeface="ヒラギノ角ゴ ProN W6"/>
            </a:endParaRPr>
          </a:p>
          <a:p>
            <a:pPr marL="14288" lvl="1" indent="0" algn="ctr">
              <a:lnSpc>
                <a:spcPct val="100000"/>
              </a:lnSpc>
              <a:buNone/>
            </a:pP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801688" lvl="1" indent="-43815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施策が他人事になってしまう</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801688" lvl="1" indent="-43815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ガイドの提供などで満足してしまう</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801688" lvl="1" indent="-43815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考えて改善することを止めてしまう</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spTree>
    <p:extLst>
      <p:ext uri="{BB962C8B-B14F-4D97-AF65-F5344CB8AC3E}">
        <p14:creationId xmlns:p14="http://schemas.microsoft.com/office/powerpoint/2010/main" val="3602695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検証のポイント</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21</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1130300" lvl="1" indent="-1116013" algn="ctr">
              <a:lnSpc>
                <a:spcPct val="100000"/>
              </a:lnSpc>
              <a:buNone/>
            </a:pP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プロダクト開発チームと</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共に問題に取り組む</a:t>
            </a: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ことで、</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本当に必要なものを</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発見・提供できるのでは？</a:t>
            </a:r>
            <a:endParaRPr lang="en-US" altLang="ja-JP" sz="4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p:txBody>
      </p:sp>
    </p:spTree>
    <p:extLst>
      <p:ext uri="{BB962C8B-B14F-4D97-AF65-F5344CB8AC3E}">
        <p14:creationId xmlns:p14="http://schemas.microsoft.com/office/powerpoint/2010/main" val="2022856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9144000" cy="6858000"/>
          </a:xfrm>
          <a:solidFill>
            <a:srgbClr val="07B53B"/>
          </a:solidFill>
          <a:ln>
            <a:noFill/>
          </a:ln>
        </p:spPr>
        <p:txBody>
          <a:bodyPr/>
          <a:lstStyle/>
          <a:p>
            <a:pPr>
              <a:lnSpc>
                <a:spcPct val="100000"/>
              </a:lnSpc>
            </a:pPr>
            <a:r>
              <a:rPr lang="ja-JP" altLang="en-US" sz="8000" b="1"/>
              <a:t>事例</a:t>
            </a:r>
            <a:r>
              <a:rPr lang="en-US" altLang="ja-JP" sz="8000" b="1" dirty="0"/>
              <a:t>1</a:t>
            </a:r>
            <a:br>
              <a:rPr lang="en-US" altLang="ja-JP" sz="8000" b="1" dirty="0"/>
            </a:br>
            <a:r>
              <a:rPr lang="en-US" altLang="ja-JP" sz="8000" b="1" dirty="0"/>
              <a:t>Ayaperf</a:t>
            </a:r>
            <a:endParaRPr kumimoji="1" lang="ja-JP" altLang="en-US" sz="8000" b="1"/>
          </a:p>
        </p:txBody>
      </p:sp>
      <p:pic>
        <p:nvPicPr>
          <p:cNvPr id="3" name="図 2">
            <a:extLst>
              <a:ext uri="{FF2B5EF4-FFF2-40B4-BE49-F238E27FC236}">
                <a16:creationId xmlns:a16="http://schemas.microsoft.com/office/drawing/2014/main" id="{672EEE73-2F64-E84C-8ACA-3858E4074012}"/>
              </a:ext>
            </a:extLst>
          </p:cNvPr>
          <p:cNvPicPr>
            <a:picLocks noChangeAspect="1"/>
          </p:cNvPicPr>
          <p:nvPr/>
        </p:nvPicPr>
        <p:blipFill>
          <a:blip r:embed="rId3"/>
          <a:stretch>
            <a:fillRect/>
          </a:stretch>
        </p:blipFill>
        <p:spPr>
          <a:xfrm>
            <a:off x="6955200" y="4696560"/>
            <a:ext cx="2188800" cy="2161440"/>
          </a:xfrm>
          <a:prstGeom prst="rect">
            <a:avLst/>
          </a:prstGeom>
          <a:noFill/>
          <a:ln>
            <a:noFill/>
          </a:ln>
        </p:spPr>
      </p:pic>
      <p:pic>
        <p:nvPicPr>
          <p:cNvPr id="4" name="図 3">
            <a:extLst>
              <a:ext uri="{FF2B5EF4-FFF2-40B4-BE49-F238E27FC236}">
                <a16:creationId xmlns:a16="http://schemas.microsoft.com/office/drawing/2014/main" id="{28F1E21D-11BA-4C41-B5EB-BAEF06CC73F0}"/>
              </a:ext>
            </a:extLst>
          </p:cNvPr>
          <p:cNvPicPr>
            <a:picLocks noChangeAspect="1"/>
          </p:cNvPicPr>
          <p:nvPr/>
        </p:nvPicPr>
        <p:blipFill>
          <a:blip r:embed="rId3"/>
          <a:stretch>
            <a:fillRect/>
          </a:stretch>
        </p:blipFill>
        <p:spPr>
          <a:xfrm>
            <a:off x="6955200" y="0"/>
            <a:ext cx="2188800" cy="2161440"/>
          </a:xfrm>
          <a:prstGeom prst="rect">
            <a:avLst/>
          </a:prstGeom>
          <a:noFill/>
          <a:ln>
            <a:noFill/>
          </a:ln>
        </p:spPr>
      </p:pic>
      <p:pic>
        <p:nvPicPr>
          <p:cNvPr id="5" name="図 4">
            <a:extLst>
              <a:ext uri="{FF2B5EF4-FFF2-40B4-BE49-F238E27FC236}">
                <a16:creationId xmlns:a16="http://schemas.microsoft.com/office/drawing/2014/main" id="{3EDEB096-BE8E-B848-AD5F-7F387A54459A}"/>
              </a:ext>
            </a:extLst>
          </p:cNvPr>
          <p:cNvPicPr>
            <a:picLocks noChangeAspect="1"/>
          </p:cNvPicPr>
          <p:nvPr/>
        </p:nvPicPr>
        <p:blipFill>
          <a:blip r:embed="rId3"/>
          <a:stretch>
            <a:fillRect/>
          </a:stretch>
        </p:blipFill>
        <p:spPr>
          <a:xfrm>
            <a:off x="0" y="0"/>
            <a:ext cx="2188800" cy="2161440"/>
          </a:xfrm>
          <a:prstGeom prst="rect">
            <a:avLst/>
          </a:prstGeom>
          <a:noFill/>
          <a:ln>
            <a:noFill/>
          </a:ln>
        </p:spPr>
      </p:pic>
      <p:pic>
        <p:nvPicPr>
          <p:cNvPr id="6" name="図 5">
            <a:extLst>
              <a:ext uri="{FF2B5EF4-FFF2-40B4-BE49-F238E27FC236}">
                <a16:creationId xmlns:a16="http://schemas.microsoft.com/office/drawing/2014/main" id="{9781A8DF-FC09-584B-B260-4FCE0F826BB7}"/>
              </a:ext>
            </a:extLst>
          </p:cNvPr>
          <p:cNvPicPr>
            <a:picLocks noChangeAspect="1"/>
          </p:cNvPicPr>
          <p:nvPr/>
        </p:nvPicPr>
        <p:blipFill>
          <a:blip r:embed="rId3"/>
          <a:stretch>
            <a:fillRect/>
          </a:stretch>
        </p:blipFill>
        <p:spPr>
          <a:xfrm>
            <a:off x="0" y="4696560"/>
            <a:ext cx="2188800" cy="2161440"/>
          </a:xfrm>
          <a:prstGeom prst="rect">
            <a:avLst/>
          </a:prstGeom>
          <a:noFill/>
          <a:ln>
            <a:noFill/>
          </a:ln>
        </p:spPr>
      </p:pic>
    </p:spTree>
    <p:extLst>
      <p:ext uri="{BB962C8B-B14F-4D97-AF65-F5344CB8AC3E}">
        <p14:creationId xmlns:p14="http://schemas.microsoft.com/office/powerpoint/2010/main" val="4026219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とあるチームの課題</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23</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1130300" lvl="1" indent="-1116013" algn="ctr">
              <a:lnSpc>
                <a:spcPct val="100000"/>
              </a:lnSpc>
              <a:buNone/>
            </a:pPr>
            <a:r>
              <a:rPr lang="ja-JP" altLang="en-US" sz="4800">
                <a:solidFill>
                  <a:srgbClr val="FF0000"/>
                </a:solidFill>
                <a:latin typeface="Hiragino Kaku Gothic ProN W6" panose="020B0300000000000000" pitchFamily="34" charset="-128"/>
                <a:ea typeface="Hiragino Kaku Gothic ProN W6" panose="020B0300000000000000" pitchFamily="34" charset="-128"/>
                <a:cs typeface="ヒラギノ角ゴ ProN W6"/>
              </a:rPr>
              <a:t>パフォーマンステストが</a:t>
            </a:r>
            <a:endParaRPr lang="en-US" altLang="ja-JP" sz="4800" dirty="0">
              <a:solidFill>
                <a:srgbClr val="FF0000"/>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rgbClr val="FF0000"/>
                </a:solidFill>
                <a:latin typeface="Hiragino Kaku Gothic ProN W6" panose="020B0300000000000000" pitchFamily="34" charset="-128"/>
                <a:ea typeface="Hiragino Kaku Gothic ProN W6" panose="020B0300000000000000" pitchFamily="34" charset="-128"/>
                <a:cs typeface="ヒラギノ角ゴ ProN W6"/>
              </a:rPr>
              <a:t>しづらい</a:t>
            </a:r>
            <a:endParaRPr lang="en-US" altLang="ja-JP" sz="4800" dirty="0">
              <a:solidFill>
                <a:srgbClr val="FF0000"/>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nSpc>
                <a:spcPct val="100000"/>
              </a:lnSpc>
              <a:buNone/>
            </a:pP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452438" lvl="1" indent="-438150">
              <a:lnSpc>
                <a:spcPct val="100000"/>
              </a:lnSpc>
            </a:pP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hlinkClick r:id="rId3"/>
              </a:rPr>
              <a:t>Gatling</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では、</a:t>
            </a:r>
            <a:b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b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テストに必要な負荷をかけきれない</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452438" lvl="1" indent="-438150">
              <a:lnSpc>
                <a:spcPct val="100000"/>
              </a:lnSpc>
            </a:pP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hlinkClick r:id="rId4"/>
              </a:rPr>
              <a:t>Groovy</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では、テストコードを書きづらい</a:t>
            </a:r>
            <a:b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b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（メンバーのほとんどが</a:t>
            </a: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hlinkClick r:id="rId5"/>
              </a:rPr>
              <a:t>Kotlin</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プログラマ）</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spTree>
    <p:extLst>
      <p:ext uri="{BB962C8B-B14F-4D97-AF65-F5344CB8AC3E}">
        <p14:creationId xmlns:p14="http://schemas.microsoft.com/office/powerpoint/2010/main" val="1930585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8">
            <a:extLst>
              <a:ext uri="{FF2B5EF4-FFF2-40B4-BE49-F238E27FC236}">
                <a16:creationId xmlns:a16="http://schemas.microsoft.com/office/drawing/2014/main" id="{17F77A5D-CF1B-E740-ACC8-7FCF711EA22E}"/>
              </a:ext>
            </a:extLst>
          </p:cNvPr>
          <p:cNvSpPr>
            <a:spLocks noGrp="1"/>
          </p:cNvSpPr>
          <p:nvPr>
            <p:ph idx="1"/>
          </p:nvPr>
        </p:nvSpPr>
        <p:spPr>
          <a:xfrm>
            <a:off x="628650" y="1689099"/>
            <a:ext cx="7886700" cy="4406400"/>
          </a:xfrm>
          <a:noFill/>
          <a:ln>
            <a:noFill/>
          </a:ln>
        </p:spPr>
        <p:txBody>
          <a:bodyPr anchor="ctr" anchorCtr="0">
            <a:noAutofit/>
          </a:bodyPr>
          <a:lstStyle/>
          <a:p>
            <a:pPr marL="1130300" lvl="1" indent="-1116013" algn="ctr">
              <a:lnSpc>
                <a:spcPct val="100000"/>
              </a:lnSpc>
              <a:buNone/>
            </a:pPr>
            <a:r>
              <a:rPr lang="ja-JP" altLang="en-US" sz="2800">
                <a:solidFill>
                  <a:srgbClr val="07B53B"/>
                </a:solidFill>
                <a:latin typeface="ヒラギノ角ゴ ProN W6"/>
                <a:ea typeface="ヒラギノ角ゴ ProN W6"/>
                <a:cs typeface="ヒラギノ角ゴ ProN W6"/>
              </a:rPr>
              <a:t>自作の</a:t>
            </a:r>
            <a:r>
              <a:rPr lang="en-US" altLang="ja-JP" sz="2800" dirty="0">
                <a:solidFill>
                  <a:srgbClr val="07B53B"/>
                </a:solidFill>
                <a:latin typeface="ヒラギノ角ゴ ProN W6"/>
                <a:ea typeface="ヒラギノ角ゴ ProN W6"/>
                <a:cs typeface="ヒラギノ角ゴ ProN W6"/>
                <a:hlinkClick r:id="rId3"/>
              </a:rPr>
              <a:t>Kubernetes</a:t>
            </a:r>
            <a:r>
              <a:rPr lang="ja-JP" altLang="en-US" sz="2800">
                <a:solidFill>
                  <a:srgbClr val="07B53B"/>
                </a:solidFill>
                <a:latin typeface="ヒラギノ角ゴ ProN W6"/>
                <a:ea typeface="ヒラギノ角ゴ ProN W6"/>
                <a:cs typeface="ヒラギノ角ゴ ProN W6"/>
              </a:rPr>
              <a:t>ベースの</a:t>
            </a:r>
            <a:endParaRPr lang="en-US" altLang="ja-JP" sz="2800" dirty="0">
              <a:solidFill>
                <a:srgbClr val="07B53B"/>
              </a:solidFill>
              <a:latin typeface="ヒラギノ角ゴ ProN W6"/>
              <a:ea typeface="ヒラギノ角ゴ ProN W6"/>
              <a:cs typeface="ヒラギノ角ゴ ProN W6"/>
            </a:endParaRPr>
          </a:p>
          <a:p>
            <a:pPr marL="1130300" lvl="1" indent="-1116013" algn="ctr">
              <a:lnSpc>
                <a:spcPct val="100000"/>
              </a:lnSpc>
              <a:buNone/>
            </a:pPr>
            <a:r>
              <a:rPr lang="ja-JP" altLang="en-US" sz="2800">
                <a:solidFill>
                  <a:srgbClr val="07B53B"/>
                </a:solidFill>
                <a:latin typeface="ヒラギノ角ゴ ProN W6"/>
                <a:ea typeface="ヒラギノ角ゴ ProN W6"/>
                <a:cs typeface="ヒラギノ角ゴ ProN W6"/>
              </a:rPr>
              <a:t>パフォーマンステスト用フレームワーク群</a:t>
            </a:r>
            <a:endParaRPr lang="en-US" altLang="ja-JP" sz="2800" dirty="0">
              <a:solidFill>
                <a:srgbClr val="07B53B"/>
              </a:solidFill>
              <a:latin typeface="ヒラギノ角ゴ ProN W6"/>
              <a:ea typeface="ヒラギノ角ゴ ProN W6"/>
              <a:cs typeface="ヒラギノ角ゴ ProN W6"/>
            </a:endParaRPr>
          </a:p>
          <a:p>
            <a:pPr marL="1130300" lvl="1" indent="-1116013">
              <a:lnSpc>
                <a:spcPct val="100000"/>
              </a:lnSpc>
              <a:buNone/>
            </a:pPr>
            <a:endParaRPr lang="en-US" altLang="ja-JP" sz="2800" dirty="0">
              <a:solidFill>
                <a:schemeClr val="bg1">
                  <a:lumMod val="50000"/>
                </a:schemeClr>
              </a:solidFill>
              <a:latin typeface="ヒラギノ角ゴ ProN W6"/>
              <a:ea typeface="ヒラギノ角ゴ ProN W6"/>
              <a:cs typeface="ヒラギノ角ゴ ProN W6"/>
            </a:endParaRPr>
          </a:p>
          <a:p>
            <a:pPr marL="452438" lvl="1" indent="-438150">
              <a:lnSpc>
                <a:spcPct val="100000"/>
              </a:lnSpc>
            </a:pPr>
            <a:r>
              <a:rPr lang="ja-JP" altLang="en-US" sz="2800">
                <a:solidFill>
                  <a:schemeClr val="bg1">
                    <a:lumMod val="50000"/>
                  </a:schemeClr>
                </a:solidFill>
                <a:latin typeface="ヒラギノ角ゴ ProN W6"/>
                <a:ea typeface="ヒラギノ角ゴ ProN W6"/>
                <a:cs typeface="ヒラギノ角ゴ ProN W6"/>
              </a:rPr>
              <a:t>テストに必要な負荷を、</a:t>
            </a:r>
            <a:br>
              <a:rPr lang="en-US" altLang="ja-JP" sz="2800" dirty="0">
                <a:solidFill>
                  <a:schemeClr val="bg1">
                    <a:lumMod val="50000"/>
                  </a:schemeClr>
                </a:solidFill>
                <a:latin typeface="ヒラギノ角ゴ ProN W6"/>
                <a:ea typeface="ヒラギノ角ゴ ProN W6"/>
                <a:cs typeface="ヒラギノ角ゴ ProN W6"/>
              </a:rPr>
            </a:br>
            <a:r>
              <a:rPr lang="en-US" altLang="ja-JP" sz="2800" dirty="0">
                <a:solidFill>
                  <a:schemeClr val="bg1">
                    <a:lumMod val="50000"/>
                  </a:schemeClr>
                </a:solidFill>
                <a:latin typeface="ヒラギノ角ゴ ProN W6"/>
                <a:ea typeface="ヒラギノ角ゴ ProN W6"/>
                <a:cs typeface="ヒラギノ角ゴ ProN W6"/>
              </a:rPr>
              <a:t>k8s</a:t>
            </a:r>
            <a:r>
              <a:rPr lang="ja-JP" altLang="en-US" sz="2800">
                <a:solidFill>
                  <a:schemeClr val="bg1">
                    <a:lumMod val="50000"/>
                  </a:schemeClr>
                </a:solidFill>
                <a:latin typeface="ヒラギノ角ゴ ProN W6"/>
                <a:ea typeface="ヒラギノ角ゴ ProN W6"/>
                <a:cs typeface="ヒラギノ角ゴ ProN W6"/>
              </a:rPr>
              <a:t>の</a:t>
            </a:r>
            <a:r>
              <a:rPr lang="en-US" altLang="ja-JP" sz="2800" dirty="0">
                <a:solidFill>
                  <a:schemeClr val="bg1">
                    <a:lumMod val="50000"/>
                  </a:schemeClr>
                </a:solidFill>
                <a:latin typeface="ヒラギノ角ゴ ProN W6"/>
                <a:ea typeface="ヒラギノ角ゴ ProN W6"/>
                <a:cs typeface="ヒラギノ角ゴ ProN W6"/>
              </a:rPr>
              <a:t>Pod</a:t>
            </a:r>
            <a:r>
              <a:rPr lang="ja-JP" altLang="en-US" sz="2800">
                <a:solidFill>
                  <a:schemeClr val="bg1">
                    <a:lumMod val="50000"/>
                  </a:schemeClr>
                </a:solidFill>
                <a:latin typeface="ヒラギノ角ゴ ProN W6"/>
                <a:ea typeface="ヒラギノ角ゴ ProN W6"/>
                <a:cs typeface="ヒラギノ角ゴ ProN W6"/>
              </a:rPr>
              <a:t>を増やすことでかけやすい</a:t>
            </a:r>
            <a:endParaRPr lang="en-US" altLang="ja-JP" sz="2800" dirty="0">
              <a:solidFill>
                <a:schemeClr val="bg1">
                  <a:lumMod val="50000"/>
                </a:schemeClr>
              </a:solidFill>
              <a:latin typeface="ヒラギノ角ゴ ProN W6"/>
              <a:ea typeface="ヒラギノ角ゴ ProN W6"/>
              <a:cs typeface="ヒラギノ角ゴ ProN W6"/>
            </a:endParaRPr>
          </a:p>
          <a:p>
            <a:pPr marL="452438" lvl="1" indent="-438150">
              <a:lnSpc>
                <a:spcPct val="100000"/>
              </a:lnSpc>
            </a:pPr>
            <a:r>
              <a:rPr lang="en-US" altLang="ja-JP" sz="2800" dirty="0">
                <a:solidFill>
                  <a:schemeClr val="bg1">
                    <a:lumMod val="50000"/>
                  </a:schemeClr>
                </a:solidFill>
                <a:latin typeface="ヒラギノ角ゴ ProN W6"/>
                <a:ea typeface="ヒラギノ角ゴ ProN W6"/>
                <a:cs typeface="ヒラギノ角ゴ ProN W6"/>
              </a:rPr>
              <a:t>Kotlin</a:t>
            </a:r>
            <a:r>
              <a:rPr lang="ja-JP" altLang="en-US" sz="2800">
                <a:solidFill>
                  <a:schemeClr val="bg1">
                    <a:lumMod val="50000"/>
                  </a:schemeClr>
                </a:solidFill>
                <a:latin typeface="ヒラギノ角ゴ ProN W6"/>
                <a:ea typeface="ヒラギノ角ゴ ProN W6"/>
                <a:cs typeface="ヒラギノ角ゴ ProN W6"/>
              </a:rPr>
              <a:t>でテストコードを書ける</a:t>
            </a:r>
            <a:endParaRPr lang="en-US" altLang="ja-JP" sz="2800" dirty="0">
              <a:solidFill>
                <a:schemeClr val="bg1">
                  <a:lumMod val="50000"/>
                </a:schemeClr>
              </a:solidFill>
              <a:latin typeface="ヒラギノ角ゴ ProN W6"/>
              <a:ea typeface="ヒラギノ角ゴ ProN W6"/>
              <a:cs typeface="ヒラギノ角ゴ ProN W6"/>
            </a:endParaRPr>
          </a:p>
          <a:p>
            <a:pPr marL="452438" lvl="1" indent="-438150">
              <a:lnSpc>
                <a:spcPct val="100000"/>
              </a:lnSpc>
            </a:pPr>
            <a:r>
              <a:rPr lang="en-US" altLang="ja-JP" sz="2800" dirty="0">
                <a:solidFill>
                  <a:schemeClr val="bg1">
                    <a:lumMod val="50000"/>
                  </a:schemeClr>
                </a:solidFill>
                <a:latin typeface="ヒラギノ角ゴ ProN W6"/>
                <a:ea typeface="ヒラギノ角ゴ ProN W6"/>
                <a:cs typeface="ヒラギノ角ゴ ProN W6"/>
                <a:hlinkClick r:id="rId4"/>
              </a:rPr>
              <a:t>IntelliJ IDEA</a:t>
            </a:r>
            <a:r>
              <a:rPr lang="ja-JP" altLang="en-US" sz="2800">
                <a:solidFill>
                  <a:schemeClr val="bg1">
                    <a:lumMod val="50000"/>
                  </a:schemeClr>
                </a:solidFill>
                <a:latin typeface="ヒラギノ角ゴ ProN W6"/>
                <a:ea typeface="ヒラギノ角ゴ ProN W6"/>
                <a:cs typeface="ヒラギノ角ゴ ProN W6"/>
              </a:rPr>
              <a:t>の</a:t>
            </a:r>
            <a:r>
              <a:rPr lang="en-US" altLang="ja-JP" sz="2800" dirty="0">
                <a:solidFill>
                  <a:schemeClr val="bg1">
                    <a:lumMod val="50000"/>
                  </a:schemeClr>
                </a:solidFill>
                <a:latin typeface="ヒラギノ角ゴ ProN W6"/>
                <a:ea typeface="ヒラギノ角ゴ ProN W6"/>
                <a:cs typeface="ヒラギノ角ゴ ProN W6"/>
              </a:rPr>
              <a:t>debug</a:t>
            </a:r>
            <a:r>
              <a:rPr lang="ja-JP" altLang="en-US" sz="2800">
                <a:solidFill>
                  <a:schemeClr val="bg1">
                    <a:lumMod val="50000"/>
                  </a:schemeClr>
                </a:solidFill>
                <a:latin typeface="ヒラギノ角ゴ ProN W6"/>
                <a:ea typeface="ヒラギノ角ゴ ProN W6"/>
                <a:cs typeface="ヒラギノ角ゴ ProN W6"/>
              </a:rPr>
              <a:t>モードで動かせる</a:t>
            </a:r>
            <a:endParaRPr lang="en-US" altLang="ja-JP" sz="2800" dirty="0">
              <a:solidFill>
                <a:schemeClr val="bg1">
                  <a:lumMod val="50000"/>
                </a:schemeClr>
              </a:solidFill>
              <a:latin typeface="ヒラギノ角ゴ ProN W6"/>
              <a:ea typeface="ヒラギノ角ゴ ProN W6"/>
              <a:cs typeface="ヒラギノ角ゴ ProN W6"/>
            </a:endParaRPr>
          </a:p>
        </p:txBody>
      </p:sp>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解決策としての</a:t>
            </a:r>
            <a:r>
              <a:rPr lang="en-US" altLang="ja-JP" sz="4800" dirty="0">
                <a:latin typeface="ヒラギノ角ゴ ProN W6"/>
                <a:ea typeface="ヒラギノ角ゴ ProN W6"/>
                <a:cs typeface="ヒラギノ角ゴ ProN W6"/>
              </a:rPr>
              <a:t>Ayaperf</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24</a:t>
            </a:fld>
            <a:endParaRPr kumimoji="1" lang="ja-JP" altLang="en-US"/>
          </a:p>
        </p:txBody>
      </p:sp>
      <p:pic>
        <p:nvPicPr>
          <p:cNvPr id="3" name="図 2">
            <a:hlinkClick r:id="rId3"/>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73586"/>
            <a:ext cx="1483200" cy="1439116"/>
          </a:xfrm>
          <a:prstGeom prst="rect">
            <a:avLst/>
          </a:prstGeom>
          <a:noFill/>
          <a:ln>
            <a:noFill/>
          </a:ln>
        </p:spPr>
      </p:pic>
      <p:pic>
        <p:nvPicPr>
          <p:cNvPr id="5" name="図 4">
            <a:extLst>
              <a:ext uri="{FF2B5EF4-FFF2-40B4-BE49-F238E27FC236}">
                <a16:creationId xmlns:a16="http://schemas.microsoft.com/office/drawing/2014/main" id="{BD32D692-F112-2E42-998D-7570727FFB5B}"/>
              </a:ext>
            </a:extLst>
          </p:cNvPr>
          <p:cNvPicPr>
            <a:picLocks noChangeAspect="1"/>
          </p:cNvPicPr>
          <p:nvPr/>
        </p:nvPicPr>
        <p:blipFill>
          <a:blip r:embed="rId6"/>
          <a:stretch>
            <a:fillRect/>
          </a:stretch>
        </p:blipFill>
        <p:spPr>
          <a:xfrm>
            <a:off x="7353729" y="1172702"/>
            <a:ext cx="1790271" cy="1440000"/>
          </a:xfrm>
          <a:prstGeom prst="rect">
            <a:avLst/>
          </a:prstGeom>
          <a:noFill/>
          <a:ln>
            <a:noFill/>
          </a:ln>
        </p:spPr>
      </p:pic>
    </p:spTree>
    <p:extLst>
      <p:ext uri="{BB962C8B-B14F-4D97-AF65-F5344CB8AC3E}">
        <p14:creationId xmlns:p14="http://schemas.microsoft.com/office/powerpoint/2010/main" val="2616409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仕組み</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25</a:t>
            </a:fld>
            <a:endParaRPr kumimoji="1" lang="ja-JP" altLang="en-US"/>
          </a:p>
        </p:txBody>
      </p:sp>
      <p:grpSp>
        <p:nvGrpSpPr>
          <p:cNvPr id="5" name="グループ化 4">
            <a:extLst>
              <a:ext uri="{FF2B5EF4-FFF2-40B4-BE49-F238E27FC236}">
                <a16:creationId xmlns:a16="http://schemas.microsoft.com/office/drawing/2014/main" id="{38068603-A8BF-3247-AD57-5438D78A5788}"/>
              </a:ext>
            </a:extLst>
          </p:cNvPr>
          <p:cNvGrpSpPr/>
          <p:nvPr/>
        </p:nvGrpSpPr>
        <p:grpSpPr>
          <a:xfrm>
            <a:off x="628650" y="1179873"/>
            <a:ext cx="7886700" cy="5146981"/>
            <a:chOff x="628650" y="1179873"/>
            <a:chExt cx="7886700" cy="5146981"/>
          </a:xfrm>
        </p:grpSpPr>
        <p:pic>
          <p:nvPicPr>
            <p:cNvPr id="3" name="図 2">
              <a:extLst>
                <a:ext uri="{FF2B5EF4-FFF2-40B4-BE49-F238E27FC236}">
                  <a16:creationId xmlns:a16="http://schemas.microsoft.com/office/drawing/2014/main" id="{28D707F9-77CC-7247-8495-00F4FADE35CB}"/>
                </a:ext>
              </a:extLst>
            </p:cNvPr>
            <p:cNvPicPr>
              <a:picLocks noChangeAspect="1"/>
            </p:cNvPicPr>
            <p:nvPr/>
          </p:nvPicPr>
          <p:blipFill>
            <a:blip r:embed="rId3"/>
            <a:stretch>
              <a:fillRect/>
            </a:stretch>
          </p:blipFill>
          <p:spPr>
            <a:xfrm>
              <a:off x="628650" y="1179873"/>
              <a:ext cx="7886700" cy="5146981"/>
            </a:xfrm>
            <a:prstGeom prst="rect">
              <a:avLst/>
            </a:prstGeom>
            <a:ln>
              <a:solidFill>
                <a:schemeClr val="tx1">
                  <a:lumMod val="50000"/>
                </a:schemeClr>
              </a:solidFill>
            </a:ln>
          </p:spPr>
        </p:pic>
        <p:sp>
          <p:nvSpPr>
            <p:cNvPr id="7" name="正方形/長方形 6">
              <a:extLst>
                <a:ext uri="{FF2B5EF4-FFF2-40B4-BE49-F238E27FC236}">
                  <a16:creationId xmlns:a16="http://schemas.microsoft.com/office/drawing/2014/main" id="{A8B17AD6-C1BA-6549-B795-679FDFDB64E5}"/>
                </a:ext>
              </a:extLst>
            </p:cNvPr>
            <p:cNvSpPr/>
            <p:nvPr/>
          </p:nvSpPr>
          <p:spPr>
            <a:xfrm>
              <a:off x="3635477" y="1209369"/>
              <a:ext cx="1873045" cy="4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894631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ポイント</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26</a:t>
            </a:fld>
            <a:endParaRPr kumimoji="1" lang="ja-JP" altLang="en-US"/>
          </a:p>
        </p:txBody>
      </p:sp>
      <p:sp>
        <p:nvSpPr>
          <p:cNvPr id="9" name="コンテンツ プレースホルダー 8"/>
          <p:cNvSpPr>
            <a:spLocks noGrp="1"/>
          </p:cNvSpPr>
          <p:nvPr>
            <p:ph idx="1"/>
          </p:nvPr>
        </p:nvSpPr>
        <p:spPr>
          <a:xfrm>
            <a:off x="3472648" y="1689099"/>
            <a:ext cx="5042701" cy="4406400"/>
          </a:xfrm>
          <a:noFill/>
          <a:ln>
            <a:noFill/>
          </a:ln>
        </p:spPr>
        <p:txBody>
          <a:bodyPr anchor="ctr" anchorCtr="0">
            <a:noAutofit/>
          </a:bodyPr>
          <a:lstStyle/>
          <a:p>
            <a:pPr marL="1130300" lvl="1" indent="-1116013" algn="ctr">
              <a:lnSpc>
                <a:spcPct val="100000"/>
              </a:lnSpc>
              <a:buNone/>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そのチームと</a:t>
            </a: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3</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ヶ月</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一緒に働き、</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2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課題発見と解決を</a:t>
            </a:r>
            <a:endParaRPr lang="en-US" altLang="ja-JP" sz="2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2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一緒に繰り返すことで、</a:t>
            </a:r>
            <a:endParaRPr lang="en-US" altLang="ja-JP" sz="2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一連のフレークワーク群を</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整備し活用できた</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pic>
        <p:nvPicPr>
          <p:cNvPr id="3" name="図 2">
            <a:extLst>
              <a:ext uri="{FF2B5EF4-FFF2-40B4-BE49-F238E27FC236}">
                <a16:creationId xmlns:a16="http://schemas.microsoft.com/office/drawing/2014/main" id="{810BF746-A078-0944-B84A-25B96A7646EA}"/>
              </a:ext>
            </a:extLst>
          </p:cNvPr>
          <p:cNvPicPr>
            <a:picLocks noChangeAspect="1"/>
          </p:cNvPicPr>
          <p:nvPr/>
        </p:nvPicPr>
        <p:blipFill>
          <a:blip r:embed="rId3"/>
          <a:stretch>
            <a:fillRect/>
          </a:stretch>
        </p:blipFill>
        <p:spPr>
          <a:xfrm>
            <a:off x="628649" y="2452299"/>
            <a:ext cx="2844000" cy="2880000"/>
          </a:xfrm>
          <a:prstGeom prst="rect">
            <a:avLst/>
          </a:prstGeom>
          <a:noFill/>
          <a:ln>
            <a:noFill/>
          </a:ln>
        </p:spPr>
      </p:pic>
    </p:spTree>
    <p:extLst>
      <p:ext uri="{BB962C8B-B14F-4D97-AF65-F5344CB8AC3E}">
        <p14:creationId xmlns:p14="http://schemas.microsoft.com/office/powerpoint/2010/main" val="601189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成果</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27</a:t>
            </a:fld>
            <a:endParaRPr kumimoji="1" lang="ja-JP" altLang="en-US"/>
          </a:p>
        </p:txBody>
      </p:sp>
      <p:sp>
        <p:nvSpPr>
          <p:cNvPr id="9" name="コンテンツ プレースホルダー 8"/>
          <p:cNvSpPr>
            <a:spLocks noGrp="1"/>
          </p:cNvSpPr>
          <p:nvPr>
            <p:ph idx="1"/>
          </p:nvPr>
        </p:nvSpPr>
        <p:spPr>
          <a:xfrm>
            <a:off x="3148650" y="1689099"/>
            <a:ext cx="5366700" cy="4406400"/>
          </a:xfrm>
          <a:noFill/>
          <a:ln>
            <a:noFill/>
          </a:ln>
        </p:spPr>
        <p:txBody>
          <a:bodyPr anchor="ctr" anchorCtr="0">
            <a:noAutofit/>
          </a:bodyPr>
          <a:lstStyle/>
          <a:p>
            <a:pPr marL="1130300" lvl="1" indent="-1116013" algn="ctr">
              <a:lnSpc>
                <a:spcPct val="100000"/>
              </a:lnSpc>
              <a:buNone/>
            </a:pP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Ayaperf</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本格導入後</a:t>
            </a:r>
            <a:r>
              <a:rPr lang="en-US" altLang="ja-JP" sz="2800" dirty="0">
                <a:solidFill>
                  <a:srgbClr val="0432FF"/>
                </a:solidFill>
                <a:latin typeface="Hiragino Kaku Gothic ProN W6" panose="020B0300000000000000" pitchFamily="34" charset="-128"/>
                <a:ea typeface="Hiragino Kaku Gothic ProN W6" panose="020B0300000000000000" pitchFamily="34" charset="-128"/>
                <a:cs typeface="ヒラギノ角ゴ ProN W6"/>
              </a:rPr>
              <a:t>1</a:t>
            </a:r>
            <a:r>
              <a:rPr lang="ja-JP" altLang="en-US" sz="2800">
                <a:solidFill>
                  <a:srgbClr val="0432FF"/>
                </a:solidFill>
                <a:latin typeface="Hiragino Kaku Gothic ProN W6" panose="020B0300000000000000" pitchFamily="34" charset="-128"/>
                <a:ea typeface="Hiragino Kaku Gothic ProN W6" panose="020B0300000000000000" pitchFamily="34" charset="-128"/>
                <a:cs typeface="ヒラギノ角ゴ ProN W6"/>
              </a:rPr>
              <a:t>週間</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で、</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パフォーマンス問題を</a:t>
            </a:r>
            <a:r>
              <a:rPr lang="en-US" altLang="ja-JP" sz="2800" dirty="0">
                <a:solidFill>
                  <a:srgbClr val="0432FF"/>
                </a:solidFill>
                <a:latin typeface="Hiragino Kaku Gothic ProN W6" panose="020B0300000000000000" pitchFamily="34" charset="-128"/>
                <a:ea typeface="Hiragino Kaku Gothic ProN W6" panose="020B0300000000000000" pitchFamily="34" charset="-128"/>
                <a:cs typeface="ヒラギノ角ゴ ProN W6"/>
              </a:rPr>
              <a:t>3</a:t>
            </a:r>
            <a:r>
              <a:rPr lang="ja-JP" altLang="en-US" sz="2800">
                <a:solidFill>
                  <a:srgbClr val="0432FF"/>
                </a:solidFill>
                <a:latin typeface="Hiragino Kaku Gothic ProN W6" panose="020B0300000000000000" pitchFamily="34" charset="-128"/>
                <a:ea typeface="Hiragino Kaku Gothic ProN W6" panose="020B0300000000000000" pitchFamily="34" charset="-128"/>
                <a:cs typeface="ヒラギノ角ゴ ProN W6"/>
              </a:rPr>
              <a:t>件</a:t>
            </a:r>
            <a:endParaRPr lang="en-US" altLang="ja-JP" sz="2800" dirty="0">
              <a:solidFill>
                <a:srgbClr val="0432FF"/>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発見し解決することができた</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pic>
        <p:nvPicPr>
          <p:cNvPr id="3" name="図 2">
            <a:extLst>
              <a:ext uri="{FF2B5EF4-FFF2-40B4-BE49-F238E27FC236}">
                <a16:creationId xmlns:a16="http://schemas.microsoft.com/office/drawing/2014/main" id="{E7565F5E-FC38-BD49-8732-31C90D428EBA}"/>
              </a:ext>
            </a:extLst>
          </p:cNvPr>
          <p:cNvPicPr>
            <a:picLocks noChangeAspect="1"/>
          </p:cNvPicPr>
          <p:nvPr/>
        </p:nvPicPr>
        <p:blipFill>
          <a:blip r:embed="rId3"/>
          <a:stretch>
            <a:fillRect/>
          </a:stretch>
        </p:blipFill>
        <p:spPr>
          <a:xfrm>
            <a:off x="628650" y="2092299"/>
            <a:ext cx="2520000" cy="3600000"/>
          </a:xfrm>
          <a:prstGeom prst="rect">
            <a:avLst/>
          </a:prstGeom>
          <a:noFill/>
          <a:ln>
            <a:noFill/>
          </a:ln>
        </p:spPr>
      </p:pic>
    </p:spTree>
    <p:extLst>
      <p:ext uri="{BB962C8B-B14F-4D97-AF65-F5344CB8AC3E}">
        <p14:creationId xmlns:p14="http://schemas.microsoft.com/office/powerpoint/2010/main" val="1992364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9144000" cy="6858000"/>
          </a:xfrm>
          <a:solidFill>
            <a:srgbClr val="07B53B"/>
          </a:solidFill>
          <a:ln>
            <a:noFill/>
          </a:ln>
        </p:spPr>
        <p:txBody>
          <a:bodyPr/>
          <a:lstStyle/>
          <a:p>
            <a:pPr>
              <a:lnSpc>
                <a:spcPct val="100000"/>
              </a:lnSpc>
            </a:pPr>
            <a:r>
              <a:rPr lang="ja-JP" altLang="en-US" sz="8000" b="1"/>
              <a:t>事例</a:t>
            </a:r>
            <a:r>
              <a:rPr lang="en-US" altLang="ja-JP" sz="8000" b="1" dirty="0"/>
              <a:t>2</a:t>
            </a:r>
            <a:br>
              <a:rPr lang="en-US" altLang="ja-JP" sz="8000" b="1" dirty="0"/>
            </a:br>
            <a:r>
              <a:rPr lang="en-US" altLang="ja-JP" sz="8000" b="1" dirty="0"/>
              <a:t>Karate</a:t>
            </a:r>
            <a:endParaRPr kumimoji="1" lang="ja-JP" altLang="en-US" sz="8000" b="1"/>
          </a:p>
        </p:txBody>
      </p:sp>
      <p:pic>
        <p:nvPicPr>
          <p:cNvPr id="3" name="図 2">
            <a:extLst>
              <a:ext uri="{FF2B5EF4-FFF2-40B4-BE49-F238E27FC236}">
                <a16:creationId xmlns:a16="http://schemas.microsoft.com/office/drawing/2014/main" id="{672EEE73-2F64-E84C-8ACA-3858E4074012}"/>
              </a:ext>
            </a:extLst>
          </p:cNvPr>
          <p:cNvPicPr>
            <a:picLocks noChangeAspect="1"/>
          </p:cNvPicPr>
          <p:nvPr/>
        </p:nvPicPr>
        <p:blipFill>
          <a:blip r:embed="rId3"/>
          <a:stretch>
            <a:fillRect/>
          </a:stretch>
        </p:blipFill>
        <p:spPr>
          <a:xfrm>
            <a:off x="6955200" y="4696560"/>
            <a:ext cx="2188800" cy="2161440"/>
          </a:xfrm>
          <a:prstGeom prst="rect">
            <a:avLst/>
          </a:prstGeom>
          <a:noFill/>
          <a:ln>
            <a:noFill/>
          </a:ln>
        </p:spPr>
      </p:pic>
      <p:pic>
        <p:nvPicPr>
          <p:cNvPr id="4" name="図 3">
            <a:extLst>
              <a:ext uri="{FF2B5EF4-FFF2-40B4-BE49-F238E27FC236}">
                <a16:creationId xmlns:a16="http://schemas.microsoft.com/office/drawing/2014/main" id="{28F1E21D-11BA-4C41-B5EB-BAEF06CC73F0}"/>
              </a:ext>
            </a:extLst>
          </p:cNvPr>
          <p:cNvPicPr>
            <a:picLocks noChangeAspect="1"/>
          </p:cNvPicPr>
          <p:nvPr/>
        </p:nvPicPr>
        <p:blipFill>
          <a:blip r:embed="rId3"/>
          <a:stretch>
            <a:fillRect/>
          </a:stretch>
        </p:blipFill>
        <p:spPr>
          <a:xfrm>
            <a:off x="6955200" y="0"/>
            <a:ext cx="2188800" cy="2161440"/>
          </a:xfrm>
          <a:prstGeom prst="rect">
            <a:avLst/>
          </a:prstGeom>
          <a:noFill/>
          <a:ln>
            <a:noFill/>
          </a:ln>
        </p:spPr>
      </p:pic>
      <p:pic>
        <p:nvPicPr>
          <p:cNvPr id="5" name="図 4">
            <a:extLst>
              <a:ext uri="{FF2B5EF4-FFF2-40B4-BE49-F238E27FC236}">
                <a16:creationId xmlns:a16="http://schemas.microsoft.com/office/drawing/2014/main" id="{3EDEB096-BE8E-B848-AD5F-7F387A54459A}"/>
              </a:ext>
            </a:extLst>
          </p:cNvPr>
          <p:cNvPicPr>
            <a:picLocks noChangeAspect="1"/>
          </p:cNvPicPr>
          <p:nvPr/>
        </p:nvPicPr>
        <p:blipFill>
          <a:blip r:embed="rId3"/>
          <a:stretch>
            <a:fillRect/>
          </a:stretch>
        </p:blipFill>
        <p:spPr>
          <a:xfrm>
            <a:off x="0" y="0"/>
            <a:ext cx="2188800" cy="2161440"/>
          </a:xfrm>
          <a:prstGeom prst="rect">
            <a:avLst/>
          </a:prstGeom>
          <a:noFill/>
          <a:ln>
            <a:noFill/>
          </a:ln>
        </p:spPr>
      </p:pic>
      <p:pic>
        <p:nvPicPr>
          <p:cNvPr id="6" name="図 5">
            <a:extLst>
              <a:ext uri="{FF2B5EF4-FFF2-40B4-BE49-F238E27FC236}">
                <a16:creationId xmlns:a16="http://schemas.microsoft.com/office/drawing/2014/main" id="{9781A8DF-FC09-584B-B260-4FCE0F826BB7}"/>
              </a:ext>
            </a:extLst>
          </p:cNvPr>
          <p:cNvPicPr>
            <a:picLocks noChangeAspect="1"/>
          </p:cNvPicPr>
          <p:nvPr/>
        </p:nvPicPr>
        <p:blipFill>
          <a:blip r:embed="rId3"/>
          <a:stretch>
            <a:fillRect/>
          </a:stretch>
        </p:blipFill>
        <p:spPr>
          <a:xfrm>
            <a:off x="0" y="4696560"/>
            <a:ext cx="2188800" cy="2161440"/>
          </a:xfrm>
          <a:prstGeom prst="rect">
            <a:avLst/>
          </a:prstGeom>
          <a:noFill/>
          <a:ln>
            <a:noFill/>
          </a:ln>
        </p:spPr>
      </p:pic>
    </p:spTree>
    <p:extLst>
      <p:ext uri="{BB962C8B-B14F-4D97-AF65-F5344CB8AC3E}">
        <p14:creationId xmlns:p14="http://schemas.microsoft.com/office/powerpoint/2010/main" val="3232917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en-US" altLang="ja-JP" sz="4800" dirty="0">
                <a:latin typeface="ヒラギノ角ゴ ProN W6"/>
                <a:ea typeface="ヒラギノ角ゴ ProN W6"/>
                <a:cs typeface="ヒラギノ角ゴ ProN W6"/>
              </a:rPr>
              <a:t>Channel Gateway</a:t>
            </a:r>
            <a:r>
              <a:rPr lang="ja-JP" altLang="en-US" sz="4800">
                <a:latin typeface="ヒラギノ角ゴ ProN W6"/>
                <a:ea typeface="ヒラギノ角ゴ ProN W6"/>
                <a:cs typeface="ヒラギノ角ゴ ProN W6"/>
              </a:rPr>
              <a:t>の課題</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29</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t" anchorCtr="0">
            <a:noAutofit/>
          </a:bodyPr>
          <a:lstStyle/>
          <a:p>
            <a:pPr marL="1211263" lvl="1" indent="-468313">
              <a:lnSpc>
                <a:spcPct val="100000"/>
              </a:lnSpc>
            </a:pPr>
            <a:r>
              <a:rPr lang="ja-JP" altLang="en-US" sz="4800">
                <a:solidFill>
                  <a:srgbClr val="FF0000"/>
                </a:solidFill>
                <a:latin typeface="Hiragino Kaku Gothic ProN W6" panose="020B0300000000000000" pitchFamily="34" charset="-128"/>
                <a:ea typeface="Hiragino Kaku Gothic ProN W6" panose="020B0300000000000000" pitchFamily="34" charset="-128"/>
                <a:cs typeface="ヒラギノ角ゴ ProN W6"/>
              </a:rPr>
              <a:t>本番障害が増加</a:t>
            </a:r>
            <a:endParaRPr lang="en-US" altLang="ja-JP" sz="4800" dirty="0">
              <a:solidFill>
                <a:srgbClr val="FF0000"/>
              </a:solidFill>
              <a:latin typeface="Hiragino Kaku Gothic ProN W6" panose="020B0300000000000000" pitchFamily="34" charset="-128"/>
              <a:ea typeface="Hiragino Kaku Gothic ProN W6" panose="020B0300000000000000" pitchFamily="34" charset="-128"/>
              <a:cs typeface="ヒラギノ角ゴ ProN W6"/>
            </a:endParaRPr>
          </a:p>
          <a:p>
            <a:pPr marL="1211263" lvl="1" indent="-468313">
              <a:lnSpc>
                <a:spcPct val="100000"/>
              </a:lnSpc>
            </a:pPr>
            <a:r>
              <a:rPr lang="ja-JP" altLang="en-US" sz="4800">
                <a:solidFill>
                  <a:srgbClr val="FF0000"/>
                </a:solidFill>
                <a:latin typeface="Hiragino Kaku Gothic ProN W6" panose="020B0300000000000000" pitchFamily="34" charset="-128"/>
                <a:ea typeface="Hiragino Kaku Gothic ProN W6" panose="020B0300000000000000" pitchFamily="34" charset="-128"/>
                <a:cs typeface="ヒラギノ角ゴ ProN W6"/>
              </a:rPr>
              <a:t>障害検知が遅れがち</a:t>
            </a:r>
            <a:endParaRPr lang="en-US" altLang="ja-JP" sz="4800" dirty="0">
              <a:solidFill>
                <a:srgbClr val="FF0000"/>
              </a:solidFill>
              <a:latin typeface="Hiragino Kaku Gothic ProN W6" panose="020B0300000000000000" pitchFamily="34" charset="-128"/>
              <a:ea typeface="Hiragino Kaku Gothic ProN W6" panose="020B0300000000000000" pitchFamily="34" charset="-128"/>
              <a:cs typeface="ヒラギノ角ゴ ProN W6"/>
            </a:endParaRPr>
          </a:p>
        </p:txBody>
      </p:sp>
      <p:sp>
        <p:nvSpPr>
          <p:cNvPr id="31" name="コンテンツ プレースホルダー 8">
            <a:extLst>
              <a:ext uri="{FF2B5EF4-FFF2-40B4-BE49-F238E27FC236}">
                <a16:creationId xmlns:a16="http://schemas.microsoft.com/office/drawing/2014/main" id="{71401F23-C34E-5347-ABB1-00123CD8469C}"/>
              </a:ext>
            </a:extLst>
          </p:cNvPr>
          <p:cNvSpPr txBox="1">
            <a:spLocks/>
          </p:cNvSpPr>
          <p:nvPr/>
        </p:nvSpPr>
        <p:spPr>
          <a:xfrm>
            <a:off x="628650" y="3384063"/>
            <a:ext cx="7886700" cy="467374"/>
          </a:xfrm>
          <a:prstGeom prst="rect">
            <a:avLst/>
          </a:prstGeom>
          <a:noFill/>
          <a:ln>
            <a:no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1130300" lvl="1" indent="-1116013">
              <a:buFont typeface="Arial" panose="020B0604020202020204" pitchFamily="34" charset="0"/>
              <a:buNone/>
            </a:pPr>
            <a:r>
              <a:rPr lang="en-US" altLang="ja-JP" sz="20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a:t>
            </a:r>
            <a:r>
              <a:rPr lang="ja-JP" altLang="en-US" sz="20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システムイメージ</a:t>
            </a:r>
            <a:endParaRPr lang="en-US" altLang="ja-JP" sz="20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sp>
        <p:nvSpPr>
          <p:cNvPr id="5" name="正方形/長方形 4">
            <a:extLst>
              <a:ext uri="{FF2B5EF4-FFF2-40B4-BE49-F238E27FC236}">
                <a16:creationId xmlns:a16="http://schemas.microsoft.com/office/drawing/2014/main" id="{F841C318-206B-A04F-973B-F91544437891}"/>
              </a:ext>
            </a:extLst>
          </p:cNvPr>
          <p:cNvSpPr/>
          <p:nvPr/>
        </p:nvSpPr>
        <p:spPr>
          <a:xfrm>
            <a:off x="1484154" y="4550416"/>
            <a:ext cx="1193181" cy="747132"/>
          </a:xfrm>
          <a:prstGeom prst="rect">
            <a:avLst/>
          </a:prstGeom>
          <a:solidFill>
            <a:srgbClr val="00BAE8"/>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User</a:t>
            </a:r>
            <a:endParaRPr kumimoji="1" lang="ja-JP" altLang="en-US"/>
          </a:p>
        </p:txBody>
      </p:sp>
      <p:sp>
        <p:nvSpPr>
          <p:cNvPr id="7" name="正方形/長方形 6">
            <a:extLst>
              <a:ext uri="{FF2B5EF4-FFF2-40B4-BE49-F238E27FC236}">
                <a16:creationId xmlns:a16="http://schemas.microsoft.com/office/drawing/2014/main" id="{02CC43A7-8167-9040-A4A9-B814AE40659B}"/>
              </a:ext>
            </a:extLst>
          </p:cNvPr>
          <p:cNvSpPr/>
          <p:nvPr/>
        </p:nvSpPr>
        <p:spPr>
          <a:xfrm>
            <a:off x="3981737" y="4550416"/>
            <a:ext cx="1193181" cy="747132"/>
          </a:xfrm>
          <a:prstGeom prst="rect">
            <a:avLst/>
          </a:prstGeom>
          <a:solidFill>
            <a:schemeClr val="accent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Channel</a:t>
            </a:r>
          </a:p>
          <a:p>
            <a:pPr algn="ctr"/>
            <a:r>
              <a:rPr lang="en-US" altLang="ja-JP" dirty="0"/>
              <a:t>Gateway</a:t>
            </a:r>
            <a:endParaRPr kumimoji="1" lang="ja-JP" altLang="en-US"/>
          </a:p>
        </p:txBody>
      </p:sp>
      <p:sp>
        <p:nvSpPr>
          <p:cNvPr id="8" name="正方形/長方形 7">
            <a:extLst>
              <a:ext uri="{FF2B5EF4-FFF2-40B4-BE49-F238E27FC236}">
                <a16:creationId xmlns:a16="http://schemas.microsoft.com/office/drawing/2014/main" id="{8CF947A5-3A4A-3E4D-BD94-E24660442609}"/>
              </a:ext>
            </a:extLst>
          </p:cNvPr>
          <p:cNvSpPr/>
          <p:nvPr/>
        </p:nvSpPr>
        <p:spPr>
          <a:xfrm>
            <a:off x="6368099" y="3523734"/>
            <a:ext cx="1193181" cy="747132"/>
          </a:xfrm>
          <a:prstGeom prst="rect">
            <a:avLst/>
          </a:prstGeom>
          <a:solidFill>
            <a:srgbClr val="00BAE8"/>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Store</a:t>
            </a:r>
            <a:endParaRPr kumimoji="1" lang="ja-JP" altLang="en-US"/>
          </a:p>
        </p:txBody>
      </p:sp>
      <p:sp>
        <p:nvSpPr>
          <p:cNvPr id="10" name="正方形/長方形 9">
            <a:extLst>
              <a:ext uri="{FF2B5EF4-FFF2-40B4-BE49-F238E27FC236}">
                <a16:creationId xmlns:a16="http://schemas.microsoft.com/office/drawing/2014/main" id="{24AF0A2C-0351-0349-B402-E97C18A5FA02}"/>
              </a:ext>
            </a:extLst>
          </p:cNvPr>
          <p:cNvSpPr/>
          <p:nvPr/>
        </p:nvSpPr>
        <p:spPr>
          <a:xfrm>
            <a:off x="6368099" y="4550416"/>
            <a:ext cx="1193181" cy="747132"/>
          </a:xfrm>
          <a:prstGeom prst="rect">
            <a:avLst/>
          </a:prstGeom>
          <a:solidFill>
            <a:srgbClr val="00BAE8"/>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Game</a:t>
            </a:r>
            <a:endParaRPr kumimoji="1" lang="ja-JP" altLang="en-US"/>
          </a:p>
        </p:txBody>
      </p:sp>
      <p:sp>
        <p:nvSpPr>
          <p:cNvPr id="11" name="正方形/長方形 10">
            <a:extLst>
              <a:ext uri="{FF2B5EF4-FFF2-40B4-BE49-F238E27FC236}">
                <a16:creationId xmlns:a16="http://schemas.microsoft.com/office/drawing/2014/main" id="{FA79F568-648C-FD40-8810-0B87C0D275AE}"/>
              </a:ext>
            </a:extLst>
          </p:cNvPr>
          <p:cNvSpPr/>
          <p:nvPr/>
        </p:nvSpPr>
        <p:spPr>
          <a:xfrm>
            <a:off x="6368099" y="5530675"/>
            <a:ext cx="1193181" cy="747132"/>
          </a:xfrm>
          <a:prstGeom prst="rect">
            <a:avLst/>
          </a:prstGeom>
          <a:solidFill>
            <a:srgbClr val="00BAE8"/>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その他</a:t>
            </a:r>
          </a:p>
        </p:txBody>
      </p:sp>
      <p:cxnSp>
        <p:nvCxnSpPr>
          <p:cNvPr id="12" name="直線矢印コネクタ 11">
            <a:extLst>
              <a:ext uri="{FF2B5EF4-FFF2-40B4-BE49-F238E27FC236}">
                <a16:creationId xmlns:a16="http://schemas.microsoft.com/office/drawing/2014/main" id="{B56DCD9C-B020-1A40-8F65-168B36EAB1DE}"/>
              </a:ext>
            </a:extLst>
          </p:cNvPr>
          <p:cNvCxnSpPr>
            <a:stCxn id="5" idx="3"/>
            <a:endCxn id="7" idx="1"/>
          </p:cNvCxnSpPr>
          <p:nvPr/>
        </p:nvCxnSpPr>
        <p:spPr>
          <a:xfrm>
            <a:off x="2677335" y="4923982"/>
            <a:ext cx="1304402"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4ABD7AB1-C555-444B-967A-1707A5444CF8}"/>
              </a:ext>
            </a:extLst>
          </p:cNvPr>
          <p:cNvCxnSpPr>
            <a:stCxn id="7" idx="3"/>
            <a:endCxn id="8" idx="1"/>
          </p:cNvCxnSpPr>
          <p:nvPr/>
        </p:nvCxnSpPr>
        <p:spPr>
          <a:xfrm flipV="1">
            <a:off x="5174918" y="3897300"/>
            <a:ext cx="1193181" cy="10266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D1553C8A-E37D-DF4A-B3CE-AF5E1FB7FDB8}"/>
              </a:ext>
            </a:extLst>
          </p:cNvPr>
          <p:cNvCxnSpPr>
            <a:cxnSpLocks/>
            <a:stCxn id="7" idx="3"/>
            <a:endCxn id="11" idx="1"/>
          </p:cNvCxnSpPr>
          <p:nvPr/>
        </p:nvCxnSpPr>
        <p:spPr>
          <a:xfrm>
            <a:off x="5174918" y="4923982"/>
            <a:ext cx="1193181" cy="980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98E5894B-C4BF-3A4E-9BD6-B774450C0A96}"/>
              </a:ext>
            </a:extLst>
          </p:cNvPr>
          <p:cNvCxnSpPr>
            <a:cxnSpLocks/>
            <a:stCxn id="7" idx="3"/>
            <a:endCxn id="10" idx="1"/>
          </p:cNvCxnSpPr>
          <p:nvPr/>
        </p:nvCxnSpPr>
        <p:spPr>
          <a:xfrm>
            <a:off x="5174918" y="4923982"/>
            <a:ext cx="119318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811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Hiragino Kaku Gothic ProN W6" panose="020B0300000000000000" pitchFamily="34" charset="-128"/>
                <a:ea typeface="Hiragino Kaku Gothic ProN W6" panose="020B0300000000000000" pitchFamily="34" charset="-128"/>
                <a:cs typeface="ヒラギノ角ゴ ProN W6"/>
              </a:rPr>
              <a:t>そのままでは使えません！</a:t>
            </a:r>
            <a:endParaRPr kumimoji="1" lang="ja-JP" altLang="en-US" sz="4800">
              <a:latin typeface="Hiragino Kaku Gothic ProN W6" panose="020B0300000000000000" pitchFamily="34" charset="-128"/>
              <a:ea typeface="Hiragino Kaku Gothic ProN W6" panose="020B0300000000000000" pitchFamily="34" charset="-128"/>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3</a:t>
            </a:fld>
            <a:endParaRPr kumimoji="1" lang="ja-JP" altLang="en-US"/>
          </a:p>
        </p:txBody>
      </p:sp>
      <p:pic>
        <p:nvPicPr>
          <p:cNvPr id="5" name="図 4">
            <a:extLst>
              <a:ext uri="{FF2B5EF4-FFF2-40B4-BE49-F238E27FC236}">
                <a16:creationId xmlns:a16="http://schemas.microsoft.com/office/drawing/2014/main" id="{972B5EC4-C955-BA45-8112-53F00467EAC1}"/>
              </a:ext>
            </a:extLst>
          </p:cNvPr>
          <p:cNvPicPr>
            <a:picLocks noChangeAspect="1"/>
          </p:cNvPicPr>
          <p:nvPr/>
        </p:nvPicPr>
        <p:blipFill>
          <a:blip r:embed="rId3"/>
          <a:stretch>
            <a:fillRect/>
          </a:stretch>
        </p:blipFill>
        <p:spPr>
          <a:xfrm>
            <a:off x="1965600" y="1159200"/>
            <a:ext cx="5212800" cy="5212800"/>
          </a:xfrm>
          <a:prstGeom prst="rect">
            <a:avLst/>
          </a:prstGeom>
          <a:noFill/>
          <a:ln>
            <a:noFill/>
          </a:ln>
        </p:spPr>
      </p:pic>
    </p:spTree>
    <p:extLst>
      <p:ext uri="{BB962C8B-B14F-4D97-AF65-F5344CB8AC3E}">
        <p14:creationId xmlns:p14="http://schemas.microsoft.com/office/powerpoint/2010/main" val="3216218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en-US" altLang="ja-JP" sz="4800" dirty="0">
                <a:latin typeface="ヒラギノ角ゴ ProN W6"/>
                <a:ea typeface="ヒラギノ角ゴ ProN W6"/>
                <a:cs typeface="ヒラギノ角ゴ ProN W6"/>
              </a:rPr>
              <a:t>JUnit</a:t>
            </a:r>
            <a:r>
              <a:rPr lang="ja-JP" altLang="en-US" sz="4800">
                <a:latin typeface="ヒラギノ角ゴ ProN W6"/>
                <a:ea typeface="ヒラギノ角ゴ ProN W6"/>
                <a:cs typeface="ヒラギノ角ゴ ProN W6"/>
              </a:rPr>
              <a:t>と</a:t>
            </a:r>
            <a:r>
              <a:rPr lang="en-US" altLang="ja-JP" sz="4800" dirty="0">
                <a:latin typeface="ヒラギノ角ゴ ProN W6"/>
                <a:ea typeface="ヒラギノ角ゴ ProN W6"/>
                <a:cs typeface="ヒラギノ角ゴ ProN W6"/>
              </a:rPr>
              <a:t>CI</a:t>
            </a:r>
            <a:r>
              <a:rPr lang="ja-JP" altLang="en-US" sz="4800">
                <a:latin typeface="ヒラギノ角ゴ ProN W6"/>
                <a:ea typeface="ヒラギノ角ゴ ProN W6"/>
                <a:cs typeface="ヒラギノ角ゴ ProN W6"/>
              </a:rPr>
              <a:t>による障害検知</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30</a:t>
            </a:fld>
            <a:endParaRPr kumimoji="1" lang="ja-JP" altLang="en-US"/>
          </a:p>
        </p:txBody>
      </p:sp>
      <p:pic>
        <p:nvPicPr>
          <p:cNvPr id="3" name="図 2">
            <a:extLst>
              <a:ext uri="{FF2B5EF4-FFF2-40B4-BE49-F238E27FC236}">
                <a16:creationId xmlns:a16="http://schemas.microsoft.com/office/drawing/2014/main" id="{E6BED42E-65DA-2E4A-9C0D-B7FBB4972CF4}"/>
              </a:ext>
            </a:extLst>
          </p:cNvPr>
          <p:cNvPicPr>
            <a:picLocks noChangeAspect="1"/>
          </p:cNvPicPr>
          <p:nvPr/>
        </p:nvPicPr>
        <p:blipFill>
          <a:blip r:embed="rId3"/>
          <a:stretch>
            <a:fillRect/>
          </a:stretch>
        </p:blipFill>
        <p:spPr>
          <a:xfrm>
            <a:off x="241300" y="1447967"/>
            <a:ext cx="8661400" cy="4648200"/>
          </a:xfrm>
          <a:prstGeom prst="rect">
            <a:avLst/>
          </a:prstGeom>
          <a:ln>
            <a:solidFill>
              <a:schemeClr val="tx1">
                <a:lumMod val="50000"/>
              </a:schemeClr>
            </a:solidFill>
          </a:ln>
        </p:spPr>
      </p:pic>
    </p:spTree>
    <p:extLst>
      <p:ext uri="{BB962C8B-B14F-4D97-AF65-F5344CB8AC3E}">
        <p14:creationId xmlns:p14="http://schemas.microsoft.com/office/powerpoint/2010/main" val="1573370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en-US" altLang="ja-JP" sz="4800" dirty="0">
                <a:latin typeface="ヒラギノ角ゴ ProN W6"/>
                <a:ea typeface="ヒラギノ角ゴ ProN W6"/>
                <a:cs typeface="ヒラギノ角ゴ ProN W6"/>
              </a:rPr>
              <a:t>JUnit</a:t>
            </a:r>
            <a:r>
              <a:rPr lang="ja-JP" altLang="en-US" sz="4800">
                <a:latin typeface="ヒラギノ角ゴ ProN W6"/>
                <a:ea typeface="ヒラギノ角ゴ ProN W6"/>
                <a:cs typeface="ヒラギノ角ゴ ProN W6"/>
              </a:rPr>
              <a:t>と</a:t>
            </a:r>
            <a:r>
              <a:rPr lang="en-US" altLang="ja-JP" sz="4800" dirty="0">
                <a:latin typeface="ヒラギノ角ゴ ProN W6"/>
                <a:ea typeface="ヒラギノ角ゴ ProN W6"/>
                <a:cs typeface="ヒラギノ角ゴ ProN W6"/>
              </a:rPr>
              <a:t>CI</a:t>
            </a:r>
            <a:r>
              <a:rPr lang="ja-JP" altLang="en-US" sz="4800">
                <a:latin typeface="ヒラギノ角ゴ ProN W6"/>
                <a:ea typeface="ヒラギノ角ゴ ProN W6"/>
                <a:cs typeface="ヒラギノ角ゴ ProN W6"/>
              </a:rPr>
              <a:t>による障害検知</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31</a:t>
            </a:fld>
            <a:endParaRPr kumimoji="1" lang="ja-JP" altLang="en-US"/>
          </a:p>
        </p:txBody>
      </p:sp>
      <p:pic>
        <p:nvPicPr>
          <p:cNvPr id="3" name="図 2">
            <a:extLst>
              <a:ext uri="{FF2B5EF4-FFF2-40B4-BE49-F238E27FC236}">
                <a16:creationId xmlns:a16="http://schemas.microsoft.com/office/drawing/2014/main" id="{E6BED42E-65DA-2E4A-9C0D-B7FBB4972CF4}"/>
              </a:ext>
            </a:extLst>
          </p:cNvPr>
          <p:cNvPicPr>
            <a:picLocks noChangeAspect="1"/>
          </p:cNvPicPr>
          <p:nvPr/>
        </p:nvPicPr>
        <p:blipFill>
          <a:blip r:embed="rId3"/>
          <a:stretch>
            <a:fillRect/>
          </a:stretch>
        </p:blipFill>
        <p:spPr>
          <a:xfrm>
            <a:off x="241300" y="1447967"/>
            <a:ext cx="8661400" cy="4648200"/>
          </a:xfrm>
          <a:prstGeom prst="rect">
            <a:avLst/>
          </a:prstGeom>
          <a:ln>
            <a:solidFill>
              <a:schemeClr val="tx1">
                <a:lumMod val="50000"/>
              </a:schemeClr>
            </a:solidFill>
          </a:ln>
        </p:spPr>
      </p:pic>
      <p:sp>
        <p:nvSpPr>
          <p:cNvPr id="5" name="コンテンツ プレースホルダー 8">
            <a:extLst>
              <a:ext uri="{FF2B5EF4-FFF2-40B4-BE49-F238E27FC236}">
                <a16:creationId xmlns:a16="http://schemas.microsoft.com/office/drawing/2014/main" id="{0DD8EDAC-B59A-0049-BE88-0B27A60C68C9}"/>
              </a:ext>
            </a:extLst>
          </p:cNvPr>
          <p:cNvSpPr>
            <a:spLocks noGrp="1"/>
          </p:cNvSpPr>
          <p:nvPr>
            <p:ph idx="1"/>
          </p:nvPr>
        </p:nvSpPr>
        <p:spPr>
          <a:xfrm>
            <a:off x="628650" y="1568867"/>
            <a:ext cx="7886700" cy="4406400"/>
          </a:xfrm>
          <a:solidFill>
            <a:schemeClr val="accent4"/>
          </a:solidFill>
          <a:ln>
            <a:solidFill>
              <a:schemeClr val="bg1">
                <a:lumMod val="50000"/>
              </a:schemeClr>
            </a:solidFill>
          </a:ln>
        </p:spPr>
        <p:txBody>
          <a:bodyPr anchor="ctr" anchorCtr="0">
            <a:noAutofit/>
          </a:bodyPr>
          <a:lstStyle/>
          <a:p>
            <a:pPr marL="1130300" lvl="1" indent="-1116013" algn="ctr">
              <a:lnSpc>
                <a:spcPct val="100000"/>
              </a:lnSpc>
              <a:buNone/>
            </a:pPr>
            <a:r>
              <a:rPr lang="ja-JP" altLang="en-US" sz="4800">
                <a:solidFill>
                  <a:srgbClr val="FF0000"/>
                </a:solidFill>
                <a:latin typeface="Hiragino Kaku Gothic ProN W6" panose="020B0300000000000000" pitchFamily="34" charset="-128"/>
                <a:ea typeface="Hiragino Kaku Gothic ProN W6" panose="020B0300000000000000" pitchFamily="34" charset="-128"/>
                <a:cs typeface="ヒラギノ角ゴ ProN W6"/>
              </a:rPr>
              <a:t>チームに定着せず</a:t>
            </a:r>
            <a:endParaRPr lang="en-US" altLang="ja-JP" sz="2800" dirty="0">
              <a:solidFill>
                <a:srgbClr val="FF0000"/>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444500" lvl="1" indent="-430213">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テストコードが読みづらい</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444500" lvl="1" indent="-430213">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テストコードがメンテナンスしづらい</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444500" lvl="1" indent="-430213">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障害を検知した際の対処方法が判断しづらい</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spTree>
    <p:extLst>
      <p:ext uri="{BB962C8B-B14F-4D97-AF65-F5344CB8AC3E}">
        <p14:creationId xmlns:p14="http://schemas.microsoft.com/office/powerpoint/2010/main" val="1005225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解決策としての</a:t>
            </a:r>
            <a:r>
              <a:rPr lang="en-US" altLang="ja-JP" sz="4800" dirty="0">
                <a:latin typeface="ヒラギノ角ゴ ProN W6"/>
                <a:ea typeface="ヒラギノ角ゴ ProN W6"/>
                <a:cs typeface="ヒラギノ角ゴ ProN W6"/>
                <a:hlinkClick r:id="rId3"/>
              </a:rPr>
              <a:t>Karate</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32</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14287" lvl="1" indent="0" algn="r">
              <a:lnSpc>
                <a:spcPct val="100000"/>
              </a:lnSpc>
              <a:buNone/>
            </a:pPr>
            <a:r>
              <a:rPr lang="en-US" altLang="ja-JP" sz="2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rPr>
              <a:t>API</a:t>
            </a:r>
            <a:r>
              <a:rPr lang="ja-JP" altLang="en-US" sz="2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テストに特化した</a:t>
            </a:r>
            <a:r>
              <a:rPr lang="en-US" altLang="ja-JP" sz="2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rPr>
              <a:t>OSS</a:t>
            </a:r>
            <a:r>
              <a:rPr lang="ja-JP" altLang="en-US" sz="2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フレームワーク</a:t>
            </a:r>
            <a:endParaRPr lang="en-US" altLang="ja-JP" sz="2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a:p>
            <a:pPr marL="14287" lvl="1" indent="0">
              <a:lnSpc>
                <a:spcPct val="100000"/>
              </a:lnSpc>
              <a:buNone/>
            </a:pP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444500" lvl="1" indent="-430213">
              <a:lnSpc>
                <a:spcPct val="100000"/>
              </a:lnSpc>
            </a:pP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BDD</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スタイル（</a:t>
            </a: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hlinkClick r:id="rId4"/>
              </a:rPr>
              <a:t>Gherkin</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444500" lvl="1" indent="-430213">
              <a:lnSpc>
                <a:spcPct val="100000"/>
              </a:lnSpc>
            </a:pP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Java</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製</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444500" lvl="1" indent="-430213">
              <a:lnSpc>
                <a:spcPct val="100000"/>
              </a:lnSpc>
            </a:pP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RESTful API</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のテスト機能を標準サポート</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787391" lvl="2" indent="-430213">
              <a:lnSpc>
                <a:spcPct val="100000"/>
              </a:lnSpc>
            </a:pP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hlinkClick r:id="rId5"/>
              </a:rPr>
              <a:t>gRPC</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などは、機能拡張が必要</a:t>
            </a:r>
            <a:b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b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（ただし容易）</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444500" lvl="1" indent="-430213">
              <a:lnSpc>
                <a:spcPct val="100000"/>
              </a:lnSpc>
            </a:pP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hlinkClick r:id="rId6"/>
              </a:rPr>
              <a:t>Technology Radar</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にも掲載</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pic>
        <p:nvPicPr>
          <p:cNvPr id="7" name="図 6">
            <a:hlinkClick r:id="rId3"/>
            <a:extLst>
              <a:ext uri="{FF2B5EF4-FFF2-40B4-BE49-F238E27FC236}">
                <a16:creationId xmlns:a16="http://schemas.microsoft.com/office/drawing/2014/main" id="{FA0EDE43-7557-9F4B-8033-D4924C350041}"/>
              </a:ext>
            </a:extLst>
          </p:cNvPr>
          <p:cNvPicPr>
            <a:picLocks noChangeAspect="1"/>
          </p:cNvPicPr>
          <p:nvPr/>
        </p:nvPicPr>
        <p:blipFill>
          <a:blip r:embed="rId7"/>
          <a:stretch>
            <a:fillRect/>
          </a:stretch>
        </p:blipFill>
        <p:spPr>
          <a:xfrm>
            <a:off x="0" y="1173091"/>
            <a:ext cx="1512362" cy="1504800"/>
          </a:xfrm>
          <a:prstGeom prst="rect">
            <a:avLst/>
          </a:prstGeom>
          <a:ln>
            <a:solidFill>
              <a:schemeClr val="tx1"/>
            </a:solidFill>
          </a:ln>
        </p:spPr>
      </p:pic>
    </p:spTree>
    <p:extLst>
      <p:ext uri="{BB962C8B-B14F-4D97-AF65-F5344CB8AC3E}">
        <p14:creationId xmlns:p14="http://schemas.microsoft.com/office/powerpoint/2010/main" val="814974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en-US" altLang="ja-JP" sz="4800" dirty="0">
                <a:latin typeface="ヒラギノ角ゴ ProN W6"/>
                <a:ea typeface="ヒラギノ角ゴ ProN W6"/>
                <a:cs typeface="ヒラギノ角ゴ ProN W6"/>
              </a:rPr>
              <a:t>Karate</a:t>
            </a:r>
            <a:r>
              <a:rPr lang="ja-JP" altLang="en-US" sz="4800">
                <a:latin typeface="ヒラギノ角ゴ ProN W6"/>
                <a:ea typeface="ヒラギノ角ゴ ProN W6"/>
                <a:cs typeface="ヒラギノ角ゴ ProN W6"/>
              </a:rPr>
              <a:t>のテストコード例</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33</a:t>
            </a:fld>
            <a:endParaRPr kumimoji="1" lang="ja-JP" altLang="en-US"/>
          </a:p>
        </p:txBody>
      </p:sp>
      <p:pic>
        <p:nvPicPr>
          <p:cNvPr id="3" name="図 2">
            <a:extLst>
              <a:ext uri="{FF2B5EF4-FFF2-40B4-BE49-F238E27FC236}">
                <a16:creationId xmlns:a16="http://schemas.microsoft.com/office/drawing/2014/main" id="{F06627B9-EC09-6B49-9DC3-3E6CFF3F0F74}"/>
              </a:ext>
            </a:extLst>
          </p:cNvPr>
          <p:cNvPicPr>
            <a:picLocks noChangeAspect="1"/>
          </p:cNvPicPr>
          <p:nvPr/>
        </p:nvPicPr>
        <p:blipFill>
          <a:blip r:embed="rId3"/>
          <a:stretch>
            <a:fillRect/>
          </a:stretch>
        </p:blipFill>
        <p:spPr>
          <a:xfrm>
            <a:off x="1494878" y="1168709"/>
            <a:ext cx="6154244" cy="5198791"/>
          </a:xfrm>
          <a:prstGeom prst="rect">
            <a:avLst/>
          </a:prstGeom>
          <a:ln>
            <a:solidFill>
              <a:schemeClr val="tx1">
                <a:lumMod val="50000"/>
              </a:schemeClr>
            </a:solidFill>
          </a:ln>
        </p:spPr>
      </p:pic>
    </p:spTree>
    <p:extLst>
      <p:ext uri="{BB962C8B-B14F-4D97-AF65-F5344CB8AC3E}">
        <p14:creationId xmlns:p14="http://schemas.microsoft.com/office/powerpoint/2010/main" val="2535679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en-US" altLang="ja-JP" sz="4800" dirty="0">
                <a:latin typeface="ヒラギノ角ゴ ProN W6"/>
                <a:ea typeface="ヒラギノ角ゴ ProN W6"/>
                <a:cs typeface="ヒラギノ角ゴ ProN W6"/>
              </a:rPr>
              <a:t>JUnit</a:t>
            </a:r>
            <a:r>
              <a:rPr lang="ja-JP" altLang="en-US" sz="4800">
                <a:latin typeface="ヒラギノ角ゴ ProN W6"/>
                <a:ea typeface="ヒラギノ角ゴ ProN W6"/>
                <a:cs typeface="ヒラギノ角ゴ ProN W6"/>
              </a:rPr>
              <a:t>のテストコード例</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34</a:t>
            </a:fld>
            <a:endParaRPr kumimoji="1" lang="ja-JP" altLang="en-US"/>
          </a:p>
        </p:txBody>
      </p:sp>
      <p:pic>
        <p:nvPicPr>
          <p:cNvPr id="3" name="図 2">
            <a:extLst>
              <a:ext uri="{FF2B5EF4-FFF2-40B4-BE49-F238E27FC236}">
                <a16:creationId xmlns:a16="http://schemas.microsoft.com/office/drawing/2014/main" id="{E6BED42E-65DA-2E4A-9C0D-B7FBB4972CF4}"/>
              </a:ext>
            </a:extLst>
          </p:cNvPr>
          <p:cNvPicPr>
            <a:picLocks noChangeAspect="1"/>
          </p:cNvPicPr>
          <p:nvPr/>
        </p:nvPicPr>
        <p:blipFill>
          <a:blip r:embed="rId3"/>
          <a:stretch>
            <a:fillRect/>
          </a:stretch>
        </p:blipFill>
        <p:spPr>
          <a:xfrm>
            <a:off x="241300" y="1447967"/>
            <a:ext cx="8661400" cy="4648200"/>
          </a:xfrm>
          <a:prstGeom prst="rect">
            <a:avLst/>
          </a:prstGeom>
          <a:ln>
            <a:solidFill>
              <a:schemeClr val="tx1">
                <a:lumMod val="50000"/>
              </a:schemeClr>
            </a:solidFill>
          </a:ln>
        </p:spPr>
      </p:pic>
    </p:spTree>
    <p:extLst>
      <p:ext uri="{BB962C8B-B14F-4D97-AF65-F5344CB8AC3E}">
        <p14:creationId xmlns:p14="http://schemas.microsoft.com/office/powerpoint/2010/main" val="2809444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ポイント</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35</a:t>
            </a:fld>
            <a:endParaRPr kumimoji="1" lang="ja-JP" altLang="en-US"/>
          </a:p>
        </p:txBody>
      </p:sp>
      <p:sp>
        <p:nvSpPr>
          <p:cNvPr id="9" name="コンテンツ プレースホルダー 8"/>
          <p:cNvSpPr>
            <a:spLocks noGrp="1"/>
          </p:cNvSpPr>
          <p:nvPr>
            <p:ph idx="1"/>
          </p:nvPr>
        </p:nvSpPr>
        <p:spPr>
          <a:xfrm>
            <a:off x="3231266" y="1689099"/>
            <a:ext cx="5284083" cy="4406400"/>
          </a:xfrm>
          <a:noFill/>
          <a:ln>
            <a:noFill/>
          </a:ln>
        </p:spPr>
        <p:txBody>
          <a:bodyPr anchor="ctr" anchorCtr="0">
            <a:noAutofit/>
          </a:bodyPr>
          <a:lstStyle/>
          <a:p>
            <a:pPr marL="1130300" lvl="1" indent="-1116013" algn="ctr">
              <a:lnSpc>
                <a:spcPct val="100000"/>
              </a:lnSpc>
              <a:buNone/>
            </a:pPr>
            <a:r>
              <a:rPr lang="ja-JP" altLang="en-US" sz="2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チームと</a:t>
            </a:r>
            <a:r>
              <a:rPr lang="en-US" altLang="ja-JP" sz="2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rPr>
              <a:t>3</a:t>
            </a:r>
            <a:r>
              <a:rPr lang="ja-JP" altLang="en-US" sz="2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ヶ月一緒に働き、</a:t>
            </a:r>
            <a:endParaRPr lang="en-US" altLang="ja-JP" sz="2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2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以下を一緒に繰り返し実施</a:t>
            </a:r>
            <a:endParaRPr lang="en-US" altLang="ja-JP" sz="2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nSpc>
                <a:spcPct val="100000"/>
              </a:lnSpc>
              <a:buNone/>
            </a:pPr>
            <a:endParaRPr lang="en-US" altLang="ja-JP" sz="2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a:p>
            <a:pPr marL="452438" lvl="1" indent="-43815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読みやすい・メンテナンス</a:t>
            </a:r>
            <a:b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b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しやすいツールの選定</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452438" lvl="1" indent="-43815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不足機能の追加</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452438" lvl="1" indent="-43815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読みやすいテストコードの</a:t>
            </a:r>
            <a:b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b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追求</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452438" lvl="1" indent="-43815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障害検知時の対処方法の整備</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pic>
        <p:nvPicPr>
          <p:cNvPr id="5" name="図 4">
            <a:extLst>
              <a:ext uri="{FF2B5EF4-FFF2-40B4-BE49-F238E27FC236}">
                <a16:creationId xmlns:a16="http://schemas.microsoft.com/office/drawing/2014/main" id="{0AD116A9-75A9-8D46-A474-09B2DD59388E}"/>
              </a:ext>
            </a:extLst>
          </p:cNvPr>
          <p:cNvPicPr>
            <a:picLocks noChangeAspect="1"/>
          </p:cNvPicPr>
          <p:nvPr/>
        </p:nvPicPr>
        <p:blipFill>
          <a:blip r:embed="rId3"/>
          <a:stretch>
            <a:fillRect/>
          </a:stretch>
        </p:blipFill>
        <p:spPr>
          <a:xfrm>
            <a:off x="0" y="2770899"/>
            <a:ext cx="3238700" cy="2242800"/>
          </a:xfrm>
          <a:prstGeom prst="rect">
            <a:avLst/>
          </a:prstGeom>
          <a:noFill/>
          <a:ln>
            <a:noFill/>
          </a:ln>
        </p:spPr>
      </p:pic>
    </p:spTree>
    <p:extLst>
      <p:ext uri="{BB962C8B-B14F-4D97-AF65-F5344CB8AC3E}">
        <p14:creationId xmlns:p14="http://schemas.microsoft.com/office/powerpoint/2010/main" val="3889173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成果</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36</a:t>
            </a:fld>
            <a:endParaRPr kumimoji="1" lang="ja-JP" altLang="en-US"/>
          </a:p>
        </p:txBody>
      </p:sp>
      <p:sp>
        <p:nvSpPr>
          <p:cNvPr id="9" name="コンテンツ プレースホルダー 8"/>
          <p:cNvSpPr>
            <a:spLocks noGrp="1"/>
          </p:cNvSpPr>
          <p:nvPr>
            <p:ph idx="1"/>
          </p:nvPr>
        </p:nvSpPr>
        <p:spPr>
          <a:xfrm>
            <a:off x="3508650" y="1689099"/>
            <a:ext cx="5006700" cy="4406400"/>
          </a:xfrm>
          <a:noFill/>
          <a:ln>
            <a:noFill/>
          </a:ln>
        </p:spPr>
        <p:txBody>
          <a:bodyPr anchor="ctr" anchorCtr="0">
            <a:noAutofit/>
          </a:bodyPr>
          <a:lstStyle/>
          <a:p>
            <a:pPr marL="14288" lvl="1" indent="0" algn="ctr">
              <a:lnSpc>
                <a:spcPct val="100000"/>
              </a:lnSpc>
              <a:buNone/>
            </a:pPr>
            <a:r>
              <a:rPr lang="ja-JP" altLang="en-US" sz="2800">
                <a:solidFill>
                  <a:srgbClr val="07B53B"/>
                </a:solidFill>
                <a:latin typeface="ヒラギノ角ゴ ProN W6"/>
                <a:ea typeface="ヒラギノ角ゴ ProN W6"/>
                <a:cs typeface="ヒラギノ角ゴ ProN W6"/>
              </a:rPr>
              <a:t>存在自体が成功モデルと</a:t>
            </a:r>
            <a:br>
              <a:rPr lang="en-US" altLang="ja-JP" sz="2800" dirty="0">
                <a:solidFill>
                  <a:srgbClr val="07B53B"/>
                </a:solidFill>
                <a:latin typeface="ヒラギノ角ゴ ProN W6"/>
                <a:ea typeface="ヒラギノ角ゴ ProN W6"/>
                <a:cs typeface="ヒラギノ角ゴ ProN W6"/>
              </a:rPr>
            </a:br>
            <a:r>
              <a:rPr lang="ja-JP" altLang="en-US" sz="2800">
                <a:solidFill>
                  <a:srgbClr val="07B53B"/>
                </a:solidFill>
                <a:latin typeface="ヒラギノ角ゴ ProN W6"/>
                <a:ea typeface="ヒラギノ角ゴ ProN W6"/>
                <a:cs typeface="ヒラギノ角ゴ ProN W6"/>
              </a:rPr>
              <a:t>言えるチームに！</a:t>
            </a:r>
            <a:endParaRPr lang="en-US" altLang="ja-JP" sz="2800" dirty="0">
              <a:solidFill>
                <a:srgbClr val="07B53B"/>
              </a:solidFill>
              <a:latin typeface="ヒラギノ角ゴ ProN W6"/>
              <a:ea typeface="ヒラギノ角ゴ ProN W6"/>
              <a:cs typeface="ヒラギノ角ゴ ProN W6"/>
            </a:endParaRPr>
          </a:p>
          <a:p>
            <a:pPr marL="14288" lvl="1" indent="0">
              <a:lnSpc>
                <a:spcPct val="100000"/>
              </a:lnSpc>
              <a:buNone/>
            </a:pPr>
            <a:endParaRPr lang="en-US" altLang="ja-JP" sz="2800" dirty="0">
              <a:solidFill>
                <a:schemeClr val="bg1">
                  <a:lumMod val="50000"/>
                </a:schemeClr>
              </a:solidFill>
              <a:latin typeface="ヒラギノ角ゴ ProN W6"/>
              <a:ea typeface="ヒラギノ角ゴ ProN W6"/>
              <a:cs typeface="ヒラギノ角ゴ ProN W6"/>
            </a:endParaRPr>
          </a:p>
          <a:p>
            <a:pPr marL="363538" lvl="1" indent="-349250">
              <a:lnSpc>
                <a:spcPct val="100000"/>
              </a:lnSpc>
            </a:pPr>
            <a:r>
              <a:rPr lang="ja-JP" altLang="en-US" sz="2800">
                <a:solidFill>
                  <a:schemeClr val="bg1">
                    <a:lumMod val="50000"/>
                  </a:schemeClr>
                </a:solidFill>
                <a:latin typeface="ヒラギノ角ゴ ProN W6"/>
                <a:ea typeface="ヒラギノ角ゴ ProN W6"/>
                <a:cs typeface="ヒラギノ角ゴ ProN W6"/>
              </a:rPr>
              <a:t>本番障害：</a:t>
            </a:r>
            <a:r>
              <a:rPr lang="en-US" altLang="ja-JP" sz="2800" dirty="0">
                <a:solidFill>
                  <a:srgbClr val="0432FF"/>
                </a:solidFill>
                <a:latin typeface="ヒラギノ角ゴ ProN W6"/>
                <a:ea typeface="ヒラギノ角ゴ ProN W6"/>
                <a:cs typeface="ヒラギノ角ゴ ProN W6"/>
              </a:rPr>
              <a:t>- 30%</a:t>
            </a:r>
          </a:p>
          <a:p>
            <a:pPr marL="363538" lvl="1" indent="-349250">
              <a:lnSpc>
                <a:spcPct val="100000"/>
              </a:lnSpc>
            </a:pPr>
            <a:r>
              <a:rPr lang="ja-JP" altLang="en-US" sz="2800">
                <a:solidFill>
                  <a:schemeClr val="bg1">
                    <a:lumMod val="50000"/>
                  </a:schemeClr>
                </a:solidFill>
                <a:latin typeface="ヒラギノ角ゴ ProN W6"/>
                <a:ea typeface="ヒラギノ角ゴ ProN W6"/>
                <a:cs typeface="ヒラギノ角ゴ ProN W6"/>
              </a:rPr>
              <a:t>障害検知：</a:t>
            </a:r>
            <a:r>
              <a:rPr lang="en-US" altLang="ja-JP" sz="2800" dirty="0">
                <a:solidFill>
                  <a:srgbClr val="0432FF"/>
                </a:solidFill>
                <a:latin typeface="ヒラギノ角ゴ ProN W6"/>
                <a:ea typeface="ヒラギノ角ゴ ProN W6"/>
                <a:cs typeface="ヒラギノ角ゴ ProN W6"/>
              </a:rPr>
              <a:t>1</a:t>
            </a:r>
            <a:r>
              <a:rPr lang="ja-JP" altLang="en-US" sz="2800">
                <a:solidFill>
                  <a:srgbClr val="0432FF"/>
                </a:solidFill>
                <a:latin typeface="ヒラギノ角ゴ ProN W6"/>
                <a:ea typeface="ヒラギノ角ゴ ProN W6"/>
                <a:cs typeface="ヒラギノ角ゴ ProN W6"/>
              </a:rPr>
              <a:t>週間→</a:t>
            </a:r>
            <a:r>
              <a:rPr lang="en-US" altLang="ja-JP" sz="2800" dirty="0">
                <a:solidFill>
                  <a:srgbClr val="0432FF"/>
                </a:solidFill>
                <a:latin typeface="ヒラギノ角ゴ ProN W6"/>
                <a:ea typeface="ヒラギノ角ゴ ProN W6"/>
                <a:cs typeface="ヒラギノ角ゴ ProN W6"/>
              </a:rPr>
              <a:t> 2</a:t>
            </a:r>
            <a:r>
              <a:rPr lang="ja-JP" altLang="en-US" sz="2800">
                <a:solidFill>
                  <a:srgbClr val="0432FF"/>
                </a:solidFill>
                <a:latin typeface="ヒラギノ角ゴ ProN W6"/>
                <a:ea typeface="ヒラギノ角ゴ ProN W6"/>
                <a:cs typeface="ヒラギノ角ゴ ProN W6"/>
              </a:rPr>
              <a:t>時間</a:t>
            </a:r>
            <a:endParaRPr lang="en-US" altLang="ja-JP" sz="2800" dirty="0">
              <a:solidFill>
                <a:srgbClr val="0432FF"/>
              </a:solidFill>
              <a:latin typeface="ヒラギノ角ゴ ProN W6"/>
              <a:ea typeface="ヒラギノ角ゴ ProN W6"/>
              <a:cs typeface="ヒラギノ角ゴ ProN W6"/>
            </a:endParaRPr>
          </a:p>
          <a:p>
            <a:pPr marL="363538" lvl="1" indent="-349250">
              <a:lnSpc>
                <a:spcPct val="100000"/>
              </a:lnSpc>
            </a:pPr>
            <a:r>
              <a:rPr lang="ja-JP" altLang="en-US" sz="2800">
                <a:solidFill>
                  <a:schemeClr val="bg1">
                    <a:lumMod val="50000"/>
                  </a:schemeClr>
                </a:solidFill>
                <a:latin typeface="ヒラギノ角ゴ ProN W6"/>
                <a:ea typeface="ヒラギノ角ゴ ProN W6"/>
                <a:cs typeface="ヒラギノ角ゴ ProN W6"/>
              </a:rPr>
              <a:t>自力で課題発見・解決</a:t>
            </a:r>
            <a:br>
              <a:rPr lang="en-US" altLang="ja-JP" sz="2800" dirty="0">
                <a:solidFill>
                  <a:schemeClr val="bg1">
                    <a:lumMod val="50000"/>
                  </a:schemeClr>
                </a:solidFill>
                <a:latin typeface="ヒラギノ角ゴ ProN W6"/>
                <a:ea typeface="ヒラギノ角ゴ ProN W6"/>
                <a:cs typeface="ヒラギノ角ゴ ProN W6"/>
              </a:rPr>
            </a:br>
            <a:r>
              <a:rPr lang="ja-JP" altLang="en-US" sz="2800">
                <a:solidFill>
                  <a:schemeClr val="bg1">
                    <a:lumMod val="50000"/>
                  </a:schemeClr>
                </a:solidFill>
                <a:latin typeface="ヒラギノ角ゴ ProN W6"/>
                <a:ea typeface="ヒラギノ角ゴ ProN W6"/>
                <a:cs typeface="ヒラギノ角ゴ ProN W6"/>
              </a:rPr>
              <a:t>できるチームに進化</a:t>
            </a:r>
            <a:endParaRPr lang="en-US" altLang="ja-JP" sz="2800" dirty="0">
              <a:solidFill>
                <a:schemeClr val="bg1">
                  <a:lumMod val="50000"/>
                </a:schemeClr>
              </a:solidFill>
              <a:latin typeface="ヒラギノ角ゴ ProN W6"/>
              <a:ea typeface="ヒラギノ角ゴ ProN W6"/>
              <a:cs typeface="ヒラギノ角ゴ ProN W6"/>
            </a:endParaRPr>
          </a:p>
          <a:p>
            <a:pPr marL="363538" lvl="1" indent="-349250">
              <a:lnSpc>
                <a:spcPct val="100000"/>
              </a:lnSpc>
            </a:pPr>
            <a:r>
              <a:rPr lang="ja-JP" altLang="en-US" sz="2800">
                <a:solidFill>
                  <a:schemeClr val="bg1">
                    <a:lumMod val="50000"/>
                  </a:schemeClr>
                </a:solidFill>
                <a:latin typeface="ヒラギノ角ゴ ProN W6"/>
                <a:ea typeface="ヒラギノ角ゴ ProN W6"/>
                <a:cs typeface="ヒラギノ角ゴ ProN W6"/>
              </a:rPr>
              <a:t>プロダクトマネージャーを</a:t>
            </a:r>
            <a:br>
              <a:rPr lang="en-US" altLang="ja-JP" sz="2800" dirty="0">
                <a:solidFill>
                  <a:schemeClr val="bg1">
                    <a:lumMod val="50000"/>
                  </a:schemeClr>
                </a:solidFill>
                <a:latin typeface="ヒラギノ角ゴ ProN W6"/>
                <a:ea typeface="ヒラギノ角ゴ ProN W6"/>
                <a:cs typeface="ヒラギノ角ゴ ProN W6"/>
              </a:rPr>
            </a:br>
            <a:r>
              <a:rPr lang="ja-JP" altLang="en-US" sz="2800">
                <a:solidFill>
                  <a:schemeClr val="bg1">
                    <a:lumMod val="50000"/>
                  </a:schemeClr>
                </a:solidFill>
                <a:latin typeface="ヒラギノ角ゴ ProN W6"/>
                <a:ea typeface="ヒラギノ角ゴ ProN W6"/>
                <a:cs typeface="ヒラギノ角ゴ ProN W6"/>
              </a:rPr>
              <a:t>含む全チームメンバーが</a:t>
            </a:r>
            <a:br>
              <a:rPr lang="en-US" altLang="ja-JP" sz="2800" dirty="0">
                <a:solidFill>
                  <a:schemeClr val="bg1">
                    <a:lumMod val="50000"/>
                  </a:schemeClr>
                </a:solidFill>
                <a:latin typeface="ヒラギノ角ゴ ProN W6"/>
                <a:ea typeface="ヒラギノ角ゴ ProN W6"/>
                <a:cs typeface="ヒラギノ角ゴ ProN W6"/>
              </a:rPr>
            </a:br>
            <a:r>
              <a:rPr lang="ja-JP" altLang="en-US" sz="2800">
                <a:solidFill>
                  <a:schemeClr val="bg1">
                    <a:lumMod val="50000"/>
                  </a:schemeClr>
                </a:solidFill>
                <a:latin typeface="ヒラギノ角ゴ ProN W6"/>
                <a:ea typeface="ヒラギノ角ゴ ProN W6"/>
                <a:cs typeface="ヒラギノ角ゴ ProN W6"/>
              </a:rPr>
              <a:t>テストコードを書いている</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pic>
        <p:nvPicPr>
          <p:cNvPr id="5" name="図 4">
            <a:extLst>
              <a:ext uri="{FF2B5EF4-FFF2-40B4-BE49-F238E27FC236}">
                <a16:creationId xmlns:a16="http://schemas.microsoft.com/office/drawing/2014/main" id="{30AB3FB6-4F47-7640-BA67-EE8BB7417D21}"/>
              </a:ext>
            </a:extLst>
          </p:cNvPr>
          <p:cNvPicPr>
            <a:picLocks noChangeAspect="1"/>
          </p:cNvPicPr>
          <p:nvPr/>
        </p:nvPicPr>
        <p:blipFill>
          <a:blip r:embed="rId3"/>
          <a:stretch>
            <a:fillRect/>
          </a:stretch>
        </p:blipFill>
        <p:spPr>
          <a:xfrm>
            <a:off x="628650" y="2248985"/>
            <a:ext cx="2880000" cy="2880000"/>
          </a:xfrm>
          <a:prstGeom prst="rect">
            <a:avLst/>
          </a:prstGeom>
          <a:noFill/>
          <a:ln>
            <a:noFill/>
          </a:ln>
        </p:spPr>
      </p:pic>
    </p:spTree>
    <p:extLst>
      <p:ext uri="{BB962C8B-B14F-4D97-AF65-F5344CB8AC3E}">
        <p14:creationId xmlns:p14="http://schemas.microsoft.com/office/powerpoint/2010/main" val="2393235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まとめ</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37</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1130300" lvl="1" indent="-1116013" algn="ctr">
              <a:lnSpc>
                <a:spcPct val="100000"/>
              </a:lnSpc>
              <a:buNone/>
            </a:pP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プロダクト開発チームと</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rgbClr val="0432FF"/>
                </a:solidFill>
                <a:latin typeface="Hiragino Kaku Gothic ProN W6" panose="020B0300000000000000" pitchFamily="34" charset="-128"/>
                <a:ea typeface="Hiragino Kaku Gothic ProN W6" panose="020B0300000000000000" pitchFamily="34" charset="-128"/>
                <a:cs typeface="ヒラギノ角ゴ ProN W6"/>
              </a:rPr>
              <a:t>共に問題に取り組む</a:t>
            </a: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ことで、</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本当に必要なものを</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rgbClr val="0432FF"/>
                </a:solidFill>
                <a:latin typeface="Hiragino Kaku Gothic ProN W6" panose="020B0300000000000000" pitchFamily="34" charset="-128"/>
                <a:ea typeface="Hiragino Kaku Gothic ProN W6" panose="020B0300000000000000" pitchFamily="34" charset="-128"/>
                <a:cs typeface="ヒラギノ角ゴ ProN W6"/>
              </a:rPr>
              <a:t>発見・提供できるのでは？</a:t>
            </a:r>
            <a:endParaRPr lang="en-US" altLang="ja-JP" sz="4800" dirty="0">
              <a:solidFill>
                <a:srgbClr val="0432FF"/>
              </a:solidFill>
              <a:latin typeface="Hiragino Kaku Gothic ProN W6" panose="020B0300000000000000" pitchFamily="34" charset="-128"/>
              <a:ea typeface="Hiragino Kaku Gothic ProN W6" panose="020B0300000000000000" pitchFamily="34" charset="-128"/>
              <a:cs typeface="ヒラギノ角ゴ ProN W6"/>
            </a:endParaRPr>
          </a:p>
        </p:txBody>
      </p:sp>
    </p:spTree>
    <p:extLst>
      <p:ext uri="{BB962C8B-B14F-4D97-AF65-F5344CB8AC3E}">
        <p14:creationId xmlns:p14="http://schemas.microsoft.com/office/powerpoint/2010/main" val="20116412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まとめ</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38</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1130300" lvl="1" indent="-1116013" algn="ctr">
              <a:lnSpc>
                <a:spcPct val="100000"/>
              </a:lnSpc>
              <a:buNone/>
            </a:pP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プロダクト開発チームと</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一緒に痛い目にあう</a:t>
            </a: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ことで、</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本当に必要なものを</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発見・提供しよう</a:t>
            </a:r>
            <a:endParaRPr lang="en-US" altLang="ja-JP" sz="4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p:txBody>
      </p:sp>
    </p:spTree>
    <p:extLst>
      <p:ext uri="{BB962C8B-B14F-4D97-AF65-F5344CB8AC3E}">
        <p14:creationId xmlns:p14="http://schemas.microsoft.com/office/powerpoint/2010/main" val="42863995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39</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1130300" lvl="1" indent="-1116013" algn="ctr">
              <a:lnSpc>
                <a:spcPct val="100000"/>
              </a:lnSpc>
              <a:buNone/>
            </a:pPr>
            <a:r>
              <a:rPr lang="en-US" altLang="ja-JP" sz="7200" dirty="0">
                <a:solidFill>
                  <a:srgbClr val="0432FF"/>
                </a:solidFill>
                <a:latin typeface="Hiragino Kaku Gothic ProN W6" panose="020B0300000000000000" pitchFamily="34" charset="-128"/>
                <a:ea typeface="Hiragino Kaku Gothic ProN W6" panose="020B0300000000000000" pitchFamily="34" charset="-128"/>
                <a:cs typeface="ヒラギノ角ゴ ProN W6"/>
              </a:rPr>
              <a:t>compassion</a:t>
            </a:r>
            <a:endParaRPr lang="en-US" altLang="ja-JP" sz="4000" dirty="0">
              <a:solidFill>
                <a:srgbClr val="0432FF"/>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endParaRPr lang="en-US" altLang="ja-JP" sz="40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en-US" altLang="ja-JP" sz="40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a:t>
            </a:r>
            <a:r>
              <a:rPr lang="ja-JP" altLang="en-US" sz="40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英語</a:t>
            </a:r>
            <a:r>
              <a:rPr lang="en-US" altLang="ja-JP" sz="40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 [</a:t>
            </a:r>
            <a:r>
              <a:rPr lang="ja-JP" altLang="en-US" sz="40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名詞</a:t>
            </a:r>
            <a:r>
              <a:rPr lang="en-US" altLang="ja-JP" sz="40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a:t>
            </a:r>
          </a:p>
          <a:p>
            <a:pPr marL="1130300" lvl="1" indent="-1116013" algn="ctr">
              <a:lnSpc>
                <a:spcPct val="100000"/>
              </a:lnSpc>
              <a:buNone/>
            </a:pPr>
            <a:r>
              <a:rPr lang="ja-JP" altLang="en-US" sz="40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思いやり、共感</a:t>
            </a:r>
            <a:endParaRPr lang="en-US" altLang="ja-JP" sz="40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spTree>
    <p:extLst>
      <p:ext uri="{BB962C8B-B14F-4D97-AF65-F5344CB8AC3E}">
        <p14:creationId xmlns:p14="http://schemas.microsoft.com/office/powerpoint/2010/main" val="1718875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Hiragino Kaku Gothic ProN W6" panose="020B0300000000000000" pitchFamily="34" charset="-128"/>
                <a:ea typeface="Hiragino Kaku Gothic ProN W6" panose="020B0300000000000000" pitchFamily="34" charset="-128"/>
                <a:cs typeface="ヒラギノ角ゴ ProN W6"/>
              </a:rPr>
              <a:t>調理・加工が必要です</a:t>
            </a:r>
            <a:endParaRPr kumimoji="1" lang="ja-JP" altLang="en-US" sz="4800">
              <a:latin typeface="Hiragino Kaku Gothic ProN W6" panose="020B0300000000000000" pitchFamily="34" charset="-128"/>
              <a:ea typeface="Hiragino Kaku Gothic ProN W6" panose="020B0300000000000000" pitchFamily="34" charset="-128"/>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4</a:t>
            </a:fld>
            <a:endParaRPr kumimoji="1" lang="ja-JP" altLang="en-US"/>
          </a:p>
        </p:txBody>
      </p:sp>
      <p:pic>
        <p:nvPicPr>
          <p:cNvPr id="3" name="図 2">
            <a:extLst>
              <a:ext uri="{FF2B5EF4-FFF2-40B4-BE49-F238E27FC236}">
                <a16:creationId xmlns:a16="http://schemas.microsoft.com/office/drawing/2014/main" id="{C212C3DF-D885-FA44-B8D7-4643CA8D8431}"/>
              </a:ext>
            </a:extLst>
          </p:cNvPr>
          <p:cNvPicPr>
            <a:picLocks noChangeAspect="1"/>
          </p:cNvPicPr>
          <p:nvPr/>
        </p:nvPicPr>
        <p:blipFill>
          <a:blip r:embed="rId3"/>
          <a:stretch>
            <a:fillRect/>
          </a:stretch>
        </p:blipFill>
        <p:spPr>
          <a:xfrm>
            <a:off x="1965600" y="1159200"/>
            <a:ext cx="5212800" cy="5212800"/>
          </a:xfrm>
          <a:prstGeom prst="rect">
            <a:avLst/>
          </a:prstGeom>
          <a:ln>
            <a:noFill/>
          </a:ln>
        </p:spPr>
      </p:pic>
    </p:spTree>
    <p:extLst>
      <p:ext uri="{BB962C8B-B14F-4D97-AF65-F5344CB8AC3E}">
        <p14:creationId xmlns:p14="http://schemas.microsoft.com/office/powerpoint/2010/main" val="3204076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40</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1130300" lvl="1" indent="-1116013" algn="ctr">
              <a:lnSpc>
                <a:spcPct val="100000"/>
              </a:lnSpc>
              <a:buNone/>
            </a:pPr>
            <a:r>
              <a:rPr lang="en-US" altLang="ja-JP" sz="7200" dirty="0">
                <a:solidFill>
                  <a:srgbClr val="0432FF"/>
                </a:solidFill>
                <a:latin typeface="Hiragino Kaku Gothic ProN W6" panose="020B0300000000000000" pitchFamily="34" charset="-128"/>
                <a:ea typeface="Hiragino Kaku Gothic ProN W6" panose="020B0300000000000000" pitchFamily="34" charset="-128"/>
                <a:cs typeface="ヒラギノ角ゴ ProN W6"/>
              </a:rPr>
              <a:t>compatio</a:t>
            </a:r>
            <a:endParaRPr lang="en-US" altLang="ja-JP" sz="4000" dirty="0">
              <a:solidFill>
                <a:srgbClr val="0432FF"/>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endParaRPr lang="en-US" altLang="ja-JP" sz="40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en-US" altLang="ja-JP" sz="40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a:t>
            </a:r>
            <a:r>
              <a:rPr lang="ja-JP" altLang="en-US" sz="40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ラテン語</a:t>
            </a:r>
            <a:r>
              <a:rPr lang="en-US" altLang="ja-JP" sz="40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a:t>
            </a:r>
            <a:r>
              <a:rPr lang="ja-JP" altLang="en-US" sz="40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 </a:t>
            </a:r>
            <a:r>
              <a:rPr lang="en-US" altLang="ja-JP" sz="40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a:t>
            </a:r>
            <a:r>
              <a:rPr lang="ja-JP" altLang="en-US" sz="40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名詞</a:t>
            </a:r>
            <a:r>
              <a:rPr lang="en-US" altLang="ja-JP" sz="40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a:t>
            </a:r>
          </a:p>
          <a:p>
            <a:pPr marL="1130300" lvl="1" indent="-1116013" algn="ctr">
              <a:lnSpc>
                <a:spcPct val="100000"/>
              </a:lnSpc>
              <a:buNone/>
            </a:pPr>
            <a:r>
              <a:rPr lang="ja-JP" altLang="en-US" sz="40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共に苦しむ</a:t>
            </a:r>
            <a:endParaRPr lang="en-US" altLang="ja-JP" sz="40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spTree>
    <p:extLst>
      <p:ext uri="{BB962C8B-B14F-4D97-AF65-F5344CB8AC3E}">
        <p14:creationId xmlns:p14="http://schemas.microsoft.com/office/powerpoint/2010/main" val="4154915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41</a:t>
            </a:fld>
            <a:endParaRPr kumimoji="1" lang="ja-JP" altLang="en-US"/>
          </a:p>
        </p:txBody>
      </p:sp>
      <p:sp>
        <p:nvSpPr>
          <p:cNvPr id="3" name="テキスト ボックス 2"/>
          <p:cNvSpPr txBox="1"/>
          <p:nvPr/>
        </p:nvSpPr>
        <p:spPr>
          <a:xfrm>
            <a:off x="628650" y="2120648"/>
            <a:ext cx="7887600" cy="720000"/>
          </a:xfrm>
          <a:prstGeom prst="rect">
            <a:avLst/>
          </a:prstGeom>
          <a:solidFill>
            <a:schemeClr val="bg1">
              <a:lumMod val="50000"/>
            </a:schemeClr>
          </a:solidFill>
          <a:ln>
            <a:solidFill>
              <a:schemeClr val="bg1">
                <a:lumMod val="50000"/>
              </a:schemeClr>
            </a:solidFill>
          </a:ln>
          <a:effectLst/>
        </p:spPr>
        <p:txBody>
          <a:bodyPr wrap="square" rtlCol="0" anchor="ctr" anchorCtr="0">
            <a:noAutofit/>
          </a:bodyPr>
          <a:lstStyle/>
          <a:p>
            <a:r>
              <a:rPr lang="en-US" altLang="ja-JP" sz="2800" dirty="0">
                <a:solidFill>
                  <a:schemeClr val="bg1"/>
                </a:solidFill>
                <a:latin typeface="Hiragino Kaku Gothic ProN W6" charset="-128"/>
                <a:ea typeface="Hiragino Kaku Gothic ProN W6" charset="-128"/>
                <a:cs typeface="Hiragino Kaku Gothic ProN W6" charset="-128"/>
              </a:rPr>
              <a:t>1. </a:t>
            </a:r>
            <a:r>
              <a:rPr lang="ja-JP" altLang="en-US" sz="2800">
                <a:solidFill>
                  <a:schemeClr val="bg1"/>
                </a:solidFill>
                <a:latin typeface="Hiragino Kaku Gothic ProN W6" charset="-128"/>
                <a:ea typeface="Hiragino Kaku Gothic ProN W6" charset="-128"/>
                <a:cs typeface="Hiragino Kaku Gothic ProN W6" charset="-128"/>
              </a:rPr>
              <a:t>プロダクト開発チームと共に在る</a:t>
            </a:r>
          </a:p>
        </p:txBody>
      </p:sp>
      <p:sp>
        <p:nvSpPr>
          <p:cNvPr id="7" name="テキスト ボックス 6"/>
          <p:cNvSpPr txBox="1"/>
          <p:nvPr/>
        </p:nvSpPr>
        <p:spPr>
          <a:xfrm>
            <a:off x="628650" y="3532549"/>
            <a:ext cx="7887600" cy="720000"/>
          </a:xfrm>
          <a:prstGeom prst="rect">
            <a:avLst/>
          </a:prstGeom>
          <a:solidFill>
            <a:srgbClr val="07B53B"/>
          </a:solidFill>
          <a:ln>
            <a:solidFill>
              <a:srgbClr val="07B53B"/>
            </a:solidFill>
          </a:ln>
          <a:effectLst/>
        </p:spPr>
        <p:txBody>
          <a:bodyPr wrap="square" rtlCol="0" anchor="ctr" anchorCtr="0">
            <a:noAutofit/>
          </a:bodyPr>
          <a:lstStyle/>
          <a:p>
            <a:r>
              <a:rPr lang="en-US" altLang="ja-JP" sz="2800" dirty="0">
                <a:solidFill>
                  <a:schemeClr val="bg1"/>
                </a:solidFill>
                <a:latin typeface="Hiragino Kaku Gothic ProN W6" charset="-128"/>
                <a:ea typeface="Hiragino Kaku Gothic ProN W6" charset="-128"/>
                <a:cs typeface="Hiragino Kaku Gothic ProN W6" charset="-128"/>
              </a:rPr>
              <a:t>2. </a:t>
            </a:r>
            <a:r>
              <a:rPr lang="en" altLang="ja-JP" sz="2800" dirty="0">
                <a:solidFill>
                  <a:schemeClr val="bg1"/>
                </a:solidFill>
                <a:latin typeface="Hiragino Kaku Gothic ProN W6" charset="-128"/>
                <a:ea typeface="Hiragino Kaku Gothic ProN W6" charset="-128"/>
                <a:cs typeface="Hiragino Kaku Gothic ProN W6" charset="-128"/>
              </a:rPr>
              <a:t>Learning Session </a:t>
            </a:r>
            <a:r>
              <a:rPr lang="en-US" altLang="ja-JP" sz="2800" dirty="0">
                <a:solidFill>
                  <a:schemeClr val="bg1"/>
                </a:solidFill>
                <a:latin typeface="Hiragino Kaku Gothic ProN W6" charset="-128"/>
                <a:ea typeface="Hiragino Kaku Gothic ProN W6" charset="-128"/>
                <a:cs typeface="Hiragino Kaku Gothic ProN W6" charset="-128"/>
              </a:rPr>
              <a:t>:</a:t>
            </a:r>
            <a:r>
              <a:rPr lang="en" altLang="ja-JP" sz="2800" dirty="0">
                <a:solidFill>
                  <a:schemeClr val="bg1"/>
                </a:solidFill>
                <a:latin typeface="Hiragino Kaku Gothic ProN W6" charset="-128"/>
                <a:ea typeface="Hiragino Kaku Gothic ProN W6" charset="-128"/>
                <a:cs typeface="Hiragino Kaku Gothic ProN W6" charset="-128"/>
              </a:rPr>
              <a:t> </a:t>
            </a:r>
            <a:r>
              <a:rPr lang="ja-JP" altLang="en-US" sz="2800">
                <a:solidFill>
                  <a:schemeClr val="bg1"/>
                </a:solidFill>
                <a:latin typeface="Hiragino Kaku Gothic ProN W6" charset="-128"/>
                <a:ea typeface="Hiragino Kaku Gothic ProN W6" charset="-128"/>
                <a:cs typeface="Hiragino Kaku Gothic ProN W6" charset="-128"/>
              </a:rPr>
              <a:t>チーム力の強化</a:t>
            </a:r>
          </a:p>
        </p:txBody>
      </p:sp>
      <p:sp>
        <p:nvSpPr>
          <p:cNvPr id="10" name="テキスト ボックス 9"/>
          <p:cNvSpPr txBox="1"/>
          <p:nvPr/>
        </p:nvSpPr>
        <p:spPr>
          <a:xfrm>
            <a:off x="628650" y="4944449"/>
            <a:ext cx="7887600" cy="720000"/>
          </a:xfrm>
          <a:prstGeom prst="rect">
            <a:avLst/>
          </a:prstGeom>
          <a:solidFill>
            <a:schemeClr val="bg1">
              <a:lumMod val="50000"/>
            </a:schemeClr>
          </a:solidFill>
          <a:ln>
            <a:solidFill>
              <a:schemeClr val="bg1">
                <a:lumMod val="50000"/>
              </a:schemeClr>
            </a:solidFill>
          </a:ln>
          <a:effectLst/>
        </p:spPr>
        <p:txBody>
          <a:bodyPr wrap="square" rtlCol="0" anchor="ctr" anchorCtr="0">
            <a:noAutofit/>
          </a:bodyPr>
          <a:lstStyle/>
          <a:p>
            <a:r>
              <a:rPr lang="en-US" altLang="ja-JP" sz="2800" dirty="0">
                <a:solidFill>
                  <a:schemeClr val="bg1"/>
                </a:solidFill>
                <a:latin typeface="Hiragino Kaku Gothic ProN W6" charset="-128"/>
                <a:ea typeface="Hiragino Kaku Gothic ProN W6" charset="-128"/>
                <a:cs typeface="Hiragino Kaku Gothic ProN W6" charset="-128"/>
              </a:rPr>
              <a:t>3. </a:t>
            </a:r>
            <a:r>
              <a:rPr lang="en" altLang="ja-JP" sz="2800" dirty="0">
                <a:solidFill>
                  <a:schemeClr val="bg1"/>
                </a:solidFill>
                <a:latin typeface="Hiragino Kaku Gothic ProN W6" charset="-128"/>
                <a:ea typeface="Hiragino Kaku Gothic ProN W6" charset="-128"/>
                <a:cs typeface="Hiragino Kaku Gothic ProN W6" charset="-128"/>
              </a:rPr>
              <a:t>Design Sprint </a:t>
            </a:r>
            <a:r>
              <a:rPr lang="en-US" altLang="ja-JP" sz="2800" dirty="0">
                <a:solidFill>
                  <a:schemeClr val="bg1"/>
                </a:solidFill>
                <a:latin typeface="Hiragino Kaku Gothic ProN W6" charset="-128"/>
                <a:ea typeface="Hiragino Kaku Gothic ProN W6" charset="-128"/>
                <a:cs typeface="Hiragino Kaku Gothic ProN W6" charset="-128"/>
              </a:rPr>
              <a:t>:</a:t>
            </a:r>
            <a:r>
              <a:rPr lang="en" altLang="ja-JP" sz="2800" dirty="0">
                <a:solidFill>
                  <a:schemeClr val="bg1"/>
                </a:solidFill>
                <a:latin typeface="Hiragino Kaku Gothic ProN W6" charset="-128"/>
                <a:ea typeface="Hiragino Kaku Gothic ProN W6" charset="-128"/>
                <a:cs typeface="Hiragino Kaku Gothic ProN W6" charset="-128"/>
              </a:rPr>
              <a:t> </a:t>
            </a:r>
            <a:r>
              <a:rPr lang="ja-JP" altLang="en-US" sz="2800">
                <a:solidFill>
                  <a:schemeClr val="bg1"/>
                </a:solidFill>
                <a:latin typeface="Hiragino Kaku Gothic ProN W6" charset="-128"/>
                <a:ea typeface="Hiragino Kaku Gothic ProN W6" charset="-128"/>
                <a:cs typeface="Hiragino Kaku Gothic ProN W6" charset="-128"/>
              </a:rPr>
              <a:t>技術戦略の策定・実施</a:t>
            </a:r>
          </a:p>
        </p:txBody>
      </p:sp>
    </p:spTree>
    <p:extLst>
      <p:ext uri="{BB962C8B-B14F-4D97-AF65-F5344CB8AC3E}">
        <p14:creationId xmlns:p14="http://schemas.microsoft.com/office/powerpoint/2010/main" val="1428913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nchor="ctr"/>
          <a:lstStyle/>
          <a:p>
            <a:r>
              <a:rPr lang="ja-JP" altLang="en-US" sz="4800">
                <a:latin typeface="Hiragino Kaku Gothic ProN W6" panose="020B0300000000000000" pitchFamily="34" charset="-128"/>
                <a:ea typeface="Hiragino Kaku Gothic ProN W6" panose="020B0300000000000000" pitchFamily="34" charset="-128"/>
                <a:cs typeface="ヒラギノ角ゴ ProN W6"/>
              </a:rPr>
              <a:t>課題認識</a:t>
            </a:r>
            <a:endParaRPr kumimoji="1" lang="ja-JP" altLang="en-US" sz="4800">
              <a:latin typeface="Hiragino Kaku Gothic ProN W6" panose="020B0300000000000000" pitchFamily="34" charset="-128"/>
              <a:ea typeface="Hiragino Kaku Gothic ProN W6" panose="020B0300000000000000" pitchFamily="34" charset="-128"/>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42</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363538" lvl="1" indent="-349250" algn="ctr">
              <a:lnSpc>
                <a:spcPct val="100000"/>
              </a:lnSpc>
              <a:buNone/>
            </a:pPr>
            <a:r>
              <a:rPr lang="en-US" altLang="ja-JP" sz="4800" dirty="0">
                <a:solidFill>
                  <a:srgbClr val="FF0000"/>
                </a:solidFill>
                <a:latin typeface="Hiragino Kaku Gothic ProN W6" panose="020B0300000000000000" pitchFamily="34" charset="-128"/>
                <a:ea typeface="Hiragino Kaku Gothic ProN W6" panose="020B0300000000000000" pitchFamily="34" charset="-128"/>
                <a:cs typeface="ヒラギノ角ゴ ProN W6"/>
              </a:rPr>
              <a:t>Onboarding</a:t>
            </a:r>
            <a:r>
              <a:rPr lang="ja-JP" altLang="en-US" sz="4800">
                <a:solidFill>
                  <a:srgbClr val="FF0000"/>
                </a:solidFill>
                <a:latin typeface="Hiragino Kaku Gothic ProN W6" panose="020B0300000000000000" pitchFamily="34" charset="-128"/>
                <a:ea typeface="Hiragino Kaku Gothic ProN W6" panose="020B0300000000000000" pitchFamily="34" charset="-128"/>
                <a:cs typeface="ヒラギノ角ゴ ProN W6"/>
              </a:rPr>
              <a:t>の必要性</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393700" lvl="1" indent="0">
              <a:lnSpc>
                <a:spcPct val="100000"/>
              </a:lnSpc>
              <a:buNone/>
            </a:pP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393700" lvl="1" indent="0">
              <a:lnSpc>
                <a:spcPct val="100000"/>
              </a:lnSpc>
              <a:buNone/>
            </a:pP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3</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名のチームに、</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393700" lvl="1" indent="0">
              <a:lnSpc>
                <a:spcPct val="100000"/>
              </a:lnSpc>
              <a:buNone/>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新卒</a:t>
            </a:r>
            <a:r>
              <a:rPr lang="en-US" altLang="ja-JP" sz="2800" dirty="0">
                <a:solidFill>
                  <a:srgbClr val="FF0000"/>
                </a:solidFill>
                <a:latin typeface="Hiragino Kaku Gothic ProN W6" panose="020B0300000000000000" pitchFamily="34" charset="-128"/>
                <a:ea typeface="Hiragino Kaku Gothic ProN W6" panose="020B0300000000000000" pitchFamily="34" charset="-128"/>
                <a:cs typeface="ヒラギノ角ゴ ProN W6"/>
              </a:rPr>
              <a:t>1</a:t>
            </a:r>
            <a:r>
              <a:rPr lang="ja-JP" altLang="en-US" sz="2800">
                <a:solidFill>
                  <a:srgbClr val="FF0000"/>
                </a:solidFill>
                <a:latin typeface="Hiragino Kaku Gothic ProN W6" panose="020B0300000000000000" pitchFamily="34" charset="-128"/>
                <a:ea typeface="Hiragino Kaku Gothic ProN W6" panose="020B0300000000000000" pitchFamily="34" charset="-128"/>
                <a:cs typeface="ヒラギノ角ゴ ProN W6"/>
              </a:rPr>
              <a:t>名</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・中途採用</a:t>
            </a:r>
            <a:r>
              <a:rPr lang="en-US" altLang="ja-JP" sz="2800" dirty="0">
                <a:solidFill>
                  <a:srgbClr val="FF0000"/>
                </a:solidFill>
                <a:latin typeface="Hiragino Kaku Gothic ProN W6" panose="020B0300000000000000" pitchFamily="34" charset="-128"/>
                <a:ea typeface="Hiragino Kaku Gothic ProN W6" panose="020B0300000000000000" pitchFamily="34" charset="-128"/>
                <a:cs typeface="ヒラギノ角ゴ ProN W6"/>
              </a:rPr>
              <a:t>1</a:t>
            </a:r>
            <a:r>
              <a:rPr lang="ja-JP" altLang="en-US" sz="2800">
                <a:solidFill>
                  <a:srgbClr val="FF0000"/>
                </a:solidFill>
                <a:latin typeface="Hiragino Kaku Gothic ProN W6" panose="020B0300000000000000" pitchFamily="34" charset="-128"/>
                <a:ea typeface="Hiragino Kaku Gothic ProN W6" panose="020B0300000000000000" pitchFamily="34" charset="-128"/>
                <a:cs typeface="ヒラギノ角ゴ ProN W6"/>
              </a:rPr>
              <a:t>名</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が</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393700" lvl="1" indent="0">
              <a:lnSpc>
                <a:spcPct val="100000"/>
              </a:lnSpc>
              <a:buNone/>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同時加入</a:t>
            </a:r>
            <a:b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b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（業務、回らなくね？）</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pic>
        <p:nvPicPr>
          <p:cNvPr id="5" name="図 4">
            <a:extLst>
              <a:ext uri="{FF2B5EF4-FFF2-40B4-BE49-F238E27FC236}">
                <a16:creationId xmlns:a16="http://schemas.microsoft.com/office/drawing/2014/main" id="{CA2A1537-7FD9-9C4E-AC85-17C8273F004C}"/>
              </a:ext>
            </a:extLst>
          </p:cNvPr>
          <p:cNvPicPr>
            <a:picLocks noChangeAspect="1"/>
          </p:cNvPicPr>
          <p:nvPr/>
        </p:nvPicPr>
        <p:blipFill>
          <a:blip r:embed="rId3"/>
          <a:stretch>
            <a:fillRect/>
          </a:stretch>
        </p:blipFill>
        <p:spPr>
          <a:xfrm>
            <a:off x="5635350" y="3330699"/>
            <a:ext cx="2880000" cy="2764800"/>
          </a:xfrm>
          <a:prstGeom prst="rect">
            <a:avLst/>
          </a:prstGeom>
          <a:ln>
            <a:noFill/>
          </a:ln>
        </p:spPr>
      </p:pic>
    </p:spTree>
    <p:extLst>
      <p:ext uri="{BB962C8B-B14F-4D97-AF65-F5344CB8AC3E}">
        <p14:creationId xmlns:p14="http://schemas.microsoft.com/office/powerpoint/2010/main" val="3818470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仮説</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43</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14288" lvl="1" indent="0" algn="ctr">
              <a:lnSpc>
                <a:spcPct val="100000"/>
              </a:lnSpc>
              <a:buNone/>
            </a:pPr>
            <a:r>
              <a:rPr lang="ja-JP" altLang="en-US" sz="4800">
                <a:solidFill>
                  <a:srgbClr val="9437FF"/>
                </a:solidFill>
                <a:latin typeface="Hiragino Kaku Gothic ProN W6" panose="020B0300000000000000" pitchFamily="34" charset="-128"/>
                <a:ea typeface="Hiragino Kaku Gothic ProN W6" panose="020B0300000000000000" pitchFamily="34" charset="-128"/>
                <a:cs typeface="ヒラギノ角ゴ ProN W6"/>
              </a:rPr>
              <a:t>プロであれば、業務時間中に勉強することこそ</a:t>
            </a:r>
            <a:br>
              <a:rPr lang="en-US" altLang="ja-JP" sz="4800" dirty="0">
                <a:solidFill>
                  <a:srgbClr val="9437FF"/>
                </a:solidFill>
                <a:latin typeface="Hiragino Kaku Gothic ProN W6" panose="020B0300000000000000" pitchFamily="34" charset="-128"/>
                <a:ea typeface="Hiragino Kaku Gothic ProN W6" panose="020B0300000000000000" pitchFamily="34" charset="-128"/>
                <a:cs typeface="ヒラギノ角ゴ ProN W6"/>
              </a:rPr>
            </a:br>
            <a:r>
              <a:rPr lang="ja-JP" altLang="en-US" sz="4800">
                <a:solidFill>
                  <a:srgbClr val="9437FF"/>
                </a:solidFill>
                <a:latin typeface="Hiragino Kaku Gothic ProN W6" panose="020B0300000000000000" pitchFamily="34" charset="-128"/>
                <a:ea typeface="Hiragino Kaku Gothic ProN W6" panose="020B0300000000000000" pitchFamily="34" charset="-128"/>
                <a:cs typeface="ヒラギノ角ゴ ProN W6"/>
              </a:rPr>
              <a:t>当たり前ではないのか？</a:t>
            </a:r>
            <a:endParaRPr lang="en-US" altLang="ja-JP" sz="4800" dirty="0">
              <a:solidFill>
                <a:srgbClr val="9437FF"/>
              </a:solidFill>
              <a:latin typeface="Hiragino Kaku Gothic ProN W6" panose="020B0300000000000000" pitchFamily="34" charset="-128"/>
              <a:ea typeface="Hiragino Kaku Gothic ProN W6" panose="020B0300000000000000" pitchFamily="34" charset="-128"/>
              <a:cs typeface="ヒラギノ角ゴ ProN W6"/>
            </a:endParaRPr>
          </a:p>
          <a:p>
            <a:pPr marL="363538" lvl="1" indent="0">
              <a:lnSpc>
                <a:spcPct val="100000"/>
              </a:lnSpc>
              <a:buNone/>
            </a:pP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801688" lvl="1" indent="-43815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プロスポーツでは、</a:t>
            </a:r>
            <a:b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b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仕事として日々練習をしている</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801688" lvl="1" indent="-43815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ソフトウェア開発業界では、</a:t>
            </a:r>
            <a:b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b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NG</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とされることが多い現状</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spTree>
    <p:extLst>
      <p:ext uri="{BB962C8B-B14F-4D97-AF65-F5344CB8AC3E}">
        <p14:creationId xmlns:p14="http://schemas.microsoft.com/office/powerpoint/2010/main" val="1881080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検証のポイント</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44</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0" lvl="1" indent="0" algn="ctr">
              <a:lnSpc>
                <a:spcPct val="100000"/>
              </a:lnSpc>
              <a:buNone/>
            </a:pPr>
            <a:r>
              <a:rPr lang="ja-JP" altLang="en-US" sz="4800">
                <a:solidFill>
                  <a:schemeClr val="bg1">
                    <a:lumMod val="50000"/>
                  </a:schemeClr>
                </a:solidFill>
                <a:latin typeface="ヒラギノ角ゴ ProN W6"/>
                <a:ea typeface="ヒラギノ角ゴ ProN W6"/>
                <a:cs typeface="ヒラギノ角ゴ ProN W6"/>
              </a:rPr>
              <a:t>仕事で必要なことを</a:t>
            </a:r>
            <a:endParaRPr lang="en-US" altLang="ja-JP" sz="4800" dirty="0">
              <a:solidFill>
                <a:schemeClr val="bg1">
                  <a:lumMod val="50000"/>
                </a:schemeClr>
              </a:solidFill>
              <a:latin typeface="ヒラギノ角ゴ ProN W6"/>
              <a:ea typeface="ヒラギノ角ゴ ProN W6"/>
              <a:cs typeface="ヒラギノ角ゴ ProN W6"/>
            </a:endParaRPr>
          </a:p>
          <a:p>
            <a:pPr marL="0" lvl="1" indent="0" algn="ctr">
              <a:lnSpc>
                <a:spcPct val="100000"/>
              </a:lnSpc>
              <a:buNone/>
            </a:pPr>
            <a:r>
              <a:rPr lang="ja-JP" altLang="en-US" sz="4800">
                <a:solidFill>
                  <a:schemeClr val="bg1">
                    <a:lumMod val="50000"/>
                  </a:schemeClr>
                </a:solidFill>
                <a:latin typeface="ヒラギノ角ゴ ProN W6"/>
                <a:ea typeface="ヒラギノ角ゴ ProN W6"/>
                <a:cs typeface="ヒラギノ角ゴ ProN W6"/>
              </a:rPr>
              <a:t>業務時間中の勉強で習得し、</a:t>
            </a:r>
            <a:br>
              <a:rPr lang="en-US" altLang="ja-JP" sz="4800" dirty="0">
                <a:solidFill>
                  <a:schemeClr val="bg1">
                    <a:lumMod val="50000"/>
                  </a:schemeClr>
                </a:solidFill>
                <a:latin typeface="ヒラギノ角ゴ ProN W6"/>
                <a:ea typeface="ヒラギノ角ゴ ProN W6"/>
                <a:cs typeface="ヒラギノ角ゴ ProN W6"/>
              </a:rPr>
            </a:br>
            <a:r>
              <a:rPr lang="ja-JP" altLang="en-US" sz="4800">
                <a:solidFill>
                  <a:srgbClr val="07B53B"/>
                </a:solidFill>
                <a:latin typeface="ヒラギノ角ゴ ProN W6"/>
                <a:ea typeface="ヒラギノ角ゴ ProN W6"/>
                <a:cs typeface="ヒラギノ角ゴ ProN W6"/>
              </a:rPr>
              <a:t>チームを強化できないか？</a:t>
            </a:r>
            <a:endParaRPr lang="en-US" altLang="ja-JP" sz="4800" dirty="0">
              <a:solidFill>
                <a:srgbClr val="07B53B"/>
              </a:solidFill>
              <a:latin typeface="ヒラギノ角ゴ ProN W6"/>
              <a:ea typeface="ヒラギノ角ゴ ProN W6"/>
              <a:cs typeface="ヒラギノ角ゴ ProN W6"/>
            </a:endParaRPr>
          </a:p>
        </p:txBody>
      </p:sp>
    </p:spTree>
    <p:extLst>
      <p:ext uri="{BB962C8B-B14F-4D97-AF65-F5344CB8AC3E}">
        <p14:creationId xmlns:p14="http://schemas.microsoft.com/office/powerpoint/2010/main" val="3120225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en-US" altLang="ja-JP" sz="4800" dirty="0">
                <a:latin typeface="ヒラギノ角ゴ ProN W6"/>
                <a:ea typeface="ヒラギノ角ゴ ProN W6"/>
                <a:cs typeface="ヒラギノ角ゴ ProN W6"/>
              </a:rPr>
              <a:t>Learning Lesson #</a:t>
            </a:r>
            <a:r>
              <a:rPr lang="ja-JP" altLang="en-US" sz="4800">
                <a:latin typeface="ヒラギノ角ゴ ProN W6"/>
                <a:ea typeface="ヒラギノ角ゴ ProN W6"/>
                <a:cs typeface="ヒラギノ角ゴ ProN W6"/>
              </a:rPr>
              <a:t>とは</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45</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algn="ctr">
              <a:lnSpc>
                <a:spcPct val="100000"/>
              </a:lnSpc>
            </a:pPr>
            <a:r>
              <a:rPr lang="ja-JP" altLang="en-US" sz="4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業務時間中に実施する</a:t>
            </a:r>
            <a:endParaRPr lang="en-US" altLang="ja-JP" sz="4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a:p>
            <a:pPr algn="ctr">
              <a:lnSpc>
                <a:spcPct val="100000"/>
              </a:lnSpc>
            </a:pPr>
            <a:r>
              <a:rPr lang="ja-JP" altLang="en-US" sz="4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勉強会の手法</a:t>
            </a:r>
            <a:endParaRPr lang="en-US" altLang="ja-JP" sz="4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a:p>
            <a:pPr lvl="8" indent="0">
              <a:lnSpc>
                <a:spcPct val="100000"/>
              </a:lnSpc>
              <a:buNone/>
            </a:pP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lvl="8" indent="0">
              <a:lnSpc>
                <a:spcPct val="100000"/>
              </a:lnSpc>
              <a:buNone/>
            </a:pP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hlinkClick r:id="rId3"/>
              </a:rPr>
              <a:t>Chris Lucian</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さんから</a:t>
            </a:r>
            <a:b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b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直接教えていただいた手法</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3371777" lvl="8" indent="-45720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モブプログラミングの</a:t>
            </a:r>
            <a:b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b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創始者</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3371777" lvl="8" indent="-457200">
              <a:lnSpc>
                <a:spcPct val="100000"/>
              </a:lnSpc>
            </a:pP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RSGT2019</a:t>
            </a:r>
            <a:b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b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キーノートスピーカー</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pic>
        <p:nvPicPr>
          <p:cNvPr id="5" name="図 4">
            <a:extLst>
              <a:ext uri="{FF2B5EF4-FFF2-40B4-BE49-F238E27FC236}">
                <a16:creationId xmlns:a16="http://schemas.microsoft.com/office/drawing/2014/main" id="{109650CC-06F1-5744-8EBA-51337C13DBD6}"/>
              </a:ext>
            </a:extLst>
          </p:cNvPr>
          <p:cNvPicPr>
            <a:picLocks noChangeAspect="1"/>
          </p:cNvPicPr>
          <p:nvPr/>
        </p:nvPicPr>
        <p:blipFill>
          <a:blip r:embed="rId4"/>
          <a:stretch>
            <a:fillRect/>
          </a:stretch>
        </p:blipFill>
        <p:spPr>
          <a:xfrm>
            <a:off x="141994" y="3266339"/>
            <a:ext cx="3353373" cy="2515030"/>
          </a:xfrm>
          <a:prstGeom prst="rect">
            <a:avLst/>
          </a:prstGeom>
        </p:spPr>
      </p:pic>
    </p:spTree>
    <p:extLst>
      <p:ext uri="{BB962C8B-B14F-4D97-AF65-F5344CB8AC3E}">
        <p14:creationId xmlns:p14="http://schemas.microsoft.com/office/powerpoint/2010/main" val="3195832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en-US" altLang="ja-JP" sz="4800" dirty="0">
                <a:latin typeface="ヒラギノ角ゴ ProN W6"/>
                <a:ea typeface="ヒラギノ角ゴ ProN W6"/>
                <a:cs typeface="ヒラギノ角ゴ ProN W6"/>
              </a:rPr>
              <a:t>SET</a:t>
            </a:r>
            <a:r>
              <a:rPr lang="ja-JP" altLang="en-US" sz="4800">
                <a:latin typeface="ヒラギノ角ゴ ProN W6"/>
                <a:ea typeface="ヒラギノ角ゴ ProN W6"/>
                <a:cs typeface="ヒラギノ角ゴ ProN W6"/>
              </a:rPr>
              <a:t>チームでのルール</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46</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457200" indent="-457200">
              <a:lnSpc>
                <a:spcPct val="100000"/>
              </a:lnSpc>
              <a:buFont typeface="Arial" panose="020B0604020202020204" pitchFamily="34" charset="0"/>
              <a:buChar char="•"/>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rPr>
              <a:t>基本毎日、</a:t>
            </a:r>
            <a:r>
              <a:rPr lang="en"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rPr>
              <a:t>30-60</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rPr>
              <a:t>分、業務時間中に実施</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endParaRPr>
          </a:p>
          <a:p>
            <a:pPr marL="457200" indent="-457200">
              <a:lnSpc>
                <a:spcPct val="100000"/>
              </a:lnSpc>
              <a:buFont typeface="Arial" panose="020B0604020202020204" pitchFamily="34" charset="0"/>
              <a:buChar char="•"/>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rPr>
              <a:t>業務に役立つトピックであれば何でも</a:t>
            </a: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rPr>
              <a:t>OK</a:t>
            </a:r>
            <a:endParaRPr lang="en"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endParaRPr>
          </a:p>
          <a:p>
            <a:pPr marL="457200" indent="-457200">
              <a:lnSpc>
                <a:spcPct val="100000"/>
              </a:lnSpc>
              <a:buFont typeface="Arial" panose="020B0604020202020204" pitchFamily="34" charset="0"/>
              <a:buChar char="•"/>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rPr>
              <a:t>基本モブプログラミングで実施</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endParaRPr>
          </a:p>
          <a:p>
            <a:pPr marL="457200" indent="-457200">
              <a:lnSpc>
                <a:spcPct val="100000"/>
              </a:lnSpc>
              <a:buFont typeface="Arial" panose="020B0604020202020204" pitchFamily="34" charset="0"/>
              <a:buChar char="•"/>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rPr>
              <a:t>批判はしない</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endParaRPr>
          </a:p>
          <a:p>
            <a:pPr marL="457200" indent="-457200">
              <a:lnSpc>
                <a:spcPct val="100000"/>
              </a:lnSpc>
              <a:buFont typeface="Arial" panose="020B0604020202020204" pitchFamily="34" charset="0"/>
              <a:buChar char="•"/>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rPr>
              <a:t>楽しむ！</a:t>
            </a:r>
            <a:endParaRPr lang="en"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endParaRPr>
          </a:p>
        </p:txBody>
      </p:sp>
    </p:spTree>
    <p:extLst>
      <p:ext uri="{BB962C8B-B14F-4D97-AF65-F5344CB8AC3E}">
        <p14:creationId xmlns:p14="http://schemas.microsoft.com/office/powerpoint/2010/main" val="25418457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en-US" altLang="ja-JP" sz="4800" dirty="0">
                <a:latin typeface="ヒラギノ角ゴ ProN W6"/>
                <a:ea typeface="ヒラギノ角ゴ ProN W6"/>
                <a:cs typeface="ヒラギノ角ゴ ProN W6"/>
              </a:rPr>
              <a:t>SET</a:t>
            </a:r>
            <a:r>
              <a:rPr lang="ja-JP" altLang="en-US" sz="4800">
                <a:latin typeface="ヒラギノ角ゴ ProN W6"/>
                <a:ea typeface="ヒラギノ角ゴ ProN W6"/>
                <a:cs typeface="ヒラギノ角ゴ ProN W6"/>
              </a:rPr>
              <a:t>チームが学んだこと</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47</a:t>
            </a:fld>
            <a:endParaRPr kumimoji="1" lang="ja-JP" altLang="en-US"/>
          </a:p>
        </p:txBody>
      </p:sp>
      <p:sp>
        <p:nvSpPr>
          <p:cNvPr id="10" name="コンテンツ プレースホルダー 8">
            <a:extLst>
              <a:ext uri="{FF2B5EF4-FFF2-40B4-BE49-F238E27FC236}">
                <a16:creationId xmlns:a16="http://schemas.microsoft.com/office/drawing/2014/main" id="{4695EF81-A9F9-884F-B19C-B3257C70C1F1}"/>
              </a:ext>
            </a:extLst>
          </p:cNvPr>
          <p:cNvSpPr>
            <a:spLocks noGrp="1"/>
          </p:cNvSpPr>
          <p:nvPr>
            <p:ph idx="1"/>
          </p:nvPr>
        </p:nvSpPr>
        <p:spPr>
          <a:xfrm>
            <a:off x="3601625" y="1689099"/>
            <a:ext cx="4913725" cy="4406400"/>
          </a:xfrm>
          <a:noFill/>
          <a:ln>
            <a:noFill/>
          </a:ln>
        </p:spPr>
        <p:txBody>
          <a:bodyPr anchor="ctr" anchorCtr="0">
            <a:noAutofit/>
          </a:bodyPr>
          <a:lstStyle/>
          <a:p>
            <a:pPr marL="457200" indent="-457200">
              <a:lnSpc>
                <a:spcPct val="100000"/>
              </a:lnSpc>
              <a:buFont typeface="Arial" panose="020B0604020202020204" pitchFamily="34" charset="0"/>
              <a:buChar char="•"/>
            </a:pPr>
            <a:r>
              <a:rPr lang="en"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rPr>
              <a:t>Kubernetes</a:t>
            </a:r>
          </a:p>
          <a:p>
            <a:pPr marL="457200" indent="-457200">
              <a:lnSpc>
                <a:spcPct val="100000"/>
              </a:lnSpc>
              <a:buFont typeface="Arial" panose="020B0604020202020204" pitchFamily="34" charset="0"/>
              <a:buChar char="•"/>
            </a:pPr>
            <a:r>
              <a:rPr lang="en"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rPr>
              <a:t>Karate</a:t>
            </a:r>
          </a:p>
          <a:p>
            <a:pPr marL="457200" indent="-457200">
              <a:lnSpc>
                <a:spcPct val="100000"/>
              </a:lnSpc>
              <a:buFont typeface="Arial" panose="020B0604020202020204" pitchFamily="34" charset="0"/>
              <a:buChar char="•"/>
            </a:pPr>
            <a:r>
              <a:rPr lang="en"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rPr>
              <a:t>Vue.js</a:t>
            </a:r>
          </a:p>
          <a:p>
            <a:pPr marL="457200" indent="-457200">
              <a:lnSpc>
                <a:spcPct val="100000"/>
              </a:lnSpc>
              <a:buFont typeface="Arial" panose="020B0604020202020204" pitchFamily="34" charset="0"/>
              <a:buChar char="•"/>
            </a:pPr>
            <a:r>
              <a:rPr lang="en"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rPr>
              <a:t>IntelliJ IDEA</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rPr>
              <a:t>の</a:t>
            </a:r>
            <a:b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rPr>
            </a:b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rPr>
              <a:t>ショートカットキー</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endParaRPr>
          </a:p>
          <a:p>
            <a:pPr marL="457200" indent="-457200">
              <a:lnSpc>
                <a:spcPct val="100000"/>
              </a:lnSpc>
              <a:buFont typeface="Arial" panose="020B0604020202020204" pitchFamily="34" charset="0"/>
              <a:buChar char="•"/>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rPr>
              <a:t>ドラッカーエクササイズ</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endParaRPr>
          </a:p>
          <a:p>
            <a:pPr marL="457200" indent="-457200">
              <a:lnSpc>
                <a:spcPct val="100000"/>
              </a:lnSpc>
              <a:buFont typeface="Arial" panose="020B0604020202020204" pitchFamily="34" charset="0"/>
              <a:buChar char="•"/>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rPr>
              <a:t>マネージャーをグッと</a:t>
            </a:r>
            <a:b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rPr>
            </a:b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rPr>
              <a:t>させるレポートの書き方</a:t>
            </a:r>
            <a:endParaRPr lang="en"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endParaRPr>
          </a:p>
        </p:txBody>
      </p:sp>
      <p:pic>
        <p:nvPicPr>
          <p:cNvPr id="5" name="図 4">
            <a:extLst>
              <a:ext uri="{FF2B5EF4-FFF2-40B4-BE49-F238E27FC236}">
                <a16:creationId xmlns:a16="http://schemas.microsoft.com/office/drawing/2014/main" id="{AAE6D037-B9B4-7E4F-B4E2-52920DF9D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42299"/>
            <a:ext cx="3601625" cy="2700000"/>
          </a:xfrm>
          <a:prstGeom prst="rect">
            <a:avLst/>
          </a:prstGeom>
          <a:ln>
            <a:solidFill>
              <a:schemeClr val="tx1">
                <a:lumMod val="50000"/>
              </a:schemeClr>
            </a:solidFill>
          </a:ln>
        </p:spPr>
      </p:pic>
    </p:spTree>
    <p:extLst>
      <p:ext uri="{BB962C8B-B14F-4D97-AF65-F5344CB8AC3E}">
        <p14:creationId xmlns:p14="http://schemas.microsoft.com/office/powerpoint/2010/main" val="22727418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成果</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48</a:t>
            </a:fld>
            <a:endParaRPr kumimoji="1" lang="ja-JP" altLang="en-US"/>
          </a:p>
        </p:txBody>
      </p:sp>
      <p:sp>
        <p:nvSpPr>
          <p:cNvPr id="9" name="コンテンツ プレースホルダー 8"/>
          <p:cNvSpPr>
            <a:spLocks noGrp="1"/>
          </p:cNvSpPr>
          <p:nvPr>
            <p:ph idx="1"/>
          </p:nvPr>
        </p:nvSpPr>
        <p:spPr>
          <a:xfrm>
            <a:off x="2642144" y="1689099"/>
            <a:ext cx="5873206" cy="4406400"/>
          </a:xfrm>
          <a:noFill/>
          <a:ln>
            <a:noFill/>
          </a:ln>
        </p:spPr>
        <p:txBody>
          <a:bodyPr anchor="ctr" anchorCtr="0">
            <a:noAutofit/>
          </a:bodyPr>
          <a:lstStyle/>
          <a:p>
            <a:pPr marL="0" lvl="1" indent="0" algn="ctr">
              <a:lnSpc>
                <a:spcPct val="100000"/>
              </a:lnSpc>
              <a:buNone/>
            </a:pPr>
            <a:r>
              <a:rPr lang="ja-JP" altLang="en-US" sz="4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新メンバーたちが</a:t>
            </a:r>
            <a:br>
              <a:rPr lang="en-US" altLang="ja-JP" sz="4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rPr>
            </a:br>
            <a:r>
              <a:rPr lang="ja-JP" altLang="en-US" sz="4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入社</a:t>
            </a:r>
            <a:r>
              <a:rPr lang="en-US" altLang="ja-JP" sz="4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rPr>
              <a:t>1-2</a:t>
            </a:r>
            <a:r>
              <a:rPr lang="ja-JP" altLang="en-US" sz="4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ヶ月で</a:t>
            </a:r>
            <a:endParaRPr lang="en-US" altLang="ja-JP" sz="4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a:p>
            <a:pPr marL="0" lvl="1" indent="0" algn="ctr">
              <a:lnSpc>
                <a:spcPct val="100000"/>
              </a:lnSpc>
              <a:buNone/>
            </a:pPr>
            <a:r>
              <a:rPr lang="ja-JP" altLang="en-US" sz="4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成果を出せるように</a:t>
            </a:r>
            <a:endParaRPr lang="en-US" altLang="ja-JP" sz="4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a:p>
            <a:pPr marL="0" lvl="1" indent="0" algn="ctr">
              <a:lnSpc>
                <a:spcPct val="100000"/>
              </a:lnSpc>
              <a:buNone/>
            </a:pPr>
            <a:r>
              <a:rPr lang="ja-JP" altLang="en-US" sz="4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なった！</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pic>
        <p:nvPicPr>
          <p:cNvPr id="3" name="図 2">
            <a:extLst>
              <a:ext uri="{FF2B5EF4-FFF2-40B4-BE49-F238E27FC236}">
                <a16:creationId xmlns:a16="http://schemas.microsoft.com/office/drawing/2014/main" id="{3598B8C7-514A-A046-9F6F-CB479D8E666B}"/>
              </a:ext>
            </a:extLst>
          </p:cNvPr>
          <p:cNvPicPr>
            <a:picLocks noChangeAspect="1"/>
          </p:cNvPicPr>
          <p:nvPr/>
        </p:nvPicPr>
        <p:blipFill>
          <a:blip r:embed="rId3"/>
          <a:stretch>
            <a:fillRect/>
          </a:stretch>
        </p:blipFill>
        <p:spPr>
          <a:xfrm>
            <a:off x="628650" y="1691760"/>
            <a:ext cx="2013493" cy="2200539"/>
          </a:xfrm>
          <a:prstGeom prst="rect">
            <a:avLst/>
          </a:prstGeom>
          <a:ln>
            <a:noFill/>
          </a:ln>
        </p:spPr>
      </p:pic>
      <p:pic>
        <p:nvPicPr>
          <p:cNvPr id="6" name="図 5">
            <a:extLst>
              <a:ext uri="{FF2B5EF4-FFF2-40B4-BE49-F238E27FC236}">
                <a16:creationId xmlns:a16="http://schemas.microsoft.com/office/drawing/2014/main" id="{E3383B93-B916-0647-9AD2-E8D4E3B2016B}"/>
              </a:ext>
            </a:extLst>
          </p:cNvPr>
          <p:cNvPicPr>
            <a:picLocks noChangeAspect="1"/>
          </p:cNvPicPr>
          <p:nvPr/>
        </p:nvPicPr>
        <p:blipFill>
          <a:blip r:embed="rId4"/>
          <a:stretch>
            <a:fillRect/>
          </a:stretch>
        </p:blipFill>
        <p:spPr>
          <a:xfrm>
            <a:off x="628650" y="3913429"/>
            <a:ext cx="2013493" cy="2200539"/>
          </a:xfrm>
          <a:prstGeom prst="rect">
            <a:avLst/>
          </a:prstGeom>
          <a:ln>
            <a:noFill/>
          </a:ln>
        </p:spPr>
      </p:pic>
    </p:spTree>
    <p:extLst>
      <p:ext uri="{BB962C8B-B14F-4D97-AF65-F5344CB8AC3E}">
        <p14:creationId xmlns:p14="http://schemas.microsoft.com/office/powerpoint/2010/main" val="35604537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成果例：</a:t>
            </a:r>
            <a:r>
              <a:rPr lang="en-US" altLang="ja-JP" sz="4800" dirty="0">
                <a:latin typeface="ヒラギノ角ゴ ProN W6"/>
                <a:ea typeface="ヒラギノ角ゴ ProN W6"/>
                <a:cs typeface="ヒラギノ角ゴ ProN W6"/>
              </a:rPr>
              <a:t>Sebas Report</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49</a:t>
            </a:fld>
            <a:endParaRPr kumimoji="1" lang="ja-JP" altLang="en-US"/>
          </a:p>
        </p:txBody>
      </p:sp>
      <p:pic>
        <p:nvPicPr>
          <p:cNvPr id="7" name="図 6">
            <a:extLst>
              <a:ext uri="{FF2B5EF4-FFF2-40B4-BE49-F238E27FC236}">
                <a16:creationId xmlns:a16="http://schemas.microsoft.com/office/drawing/2014/main" id="{D32E8D59-0754-7444-869B-8E4B5ACADCEC}"/>
              </a:ext>
            </a:extLst>
          </p:cNvPr>
          <p:cNvPicPr>
            <a:picLocks noChangeAspect="1"/>
          </p:cNvPicPr>
          <p:nvPr/>
        </p:nvPicPr>
        <p:blipFill>
          <a:blip r:embed="rId3"/>
          <a:stretch>
            <a:fillRect/>
          </a:stretch>
        </p:blipFill>
        <p:spPr>
          <a:xfrm>
            <a:off x="0" y="1351200"/>
            <a:ext cx="9144000" cy="4772669"/>
          </a:xfrm>
          <a:prstGeom prst="rect">
            <a:avLst/>
          </a:prstGeom>
          <a:ln>
            <a:solidFill>
              <a:schemeClr val="tx1">
                <a:lumMod val="50000"/>
              </a:schemeClr>
            </a:solidFill>
          </a:ln>
        </p:spPr>
      </p:pic>
    </p:spTree>
    <p:extLst>
      <p:ext uri="{BB962C8B-B14F-4D97-AF65-F5344CB8AC3E}">
        <p14:creationId xmlns:p14="http://schemas.microsoft.com/office/powerpoint/2010/main" val="4291145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理由</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5</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1130300" lvl="1" indent="-1116013" algn="ctr">
              <a:lnSpc>
                <a:spcPct val="100000"/>
              </a:lnSpc>
              <a:buNone/>
            </a:pP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チーム・プロダクトごとに</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rgbClr val="FF0000"/>
                </a:solidFill>
                <a:latin typeface="Hiragino Kaku Gothic ProN W6" panose="020B0300000000000000" pitchFamily="34" charset="-128"/>
                <a:ea typeface="Hiragino Kaku Gothic ProN W6" panose="020B0300000000000000" pitchFamily="34" charset="-128"/>
                <a:cs typeface="ヒラギノ角ゴ ProN W6"/>
              </a:rPr>
              <a:t>コンテキストが違いすぎ、</a:t>
            </a:r>
            <a:endParaRPr lang="en-US" altLang="ja-JP" sz="4800" dirty="0">
              <a:solidFill>
                <a:srgbClr val="FF0000"/>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各種手法・テクニックを</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そのまま当てはめられない</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spTree>
    <p:extLst>
      <p:ext uri="{BB962C8B-B14F-4D97-AF65-F5344CB8AC3E}">
        <p14:creationId xmlns:p14="http://schemas.microsoft.com/office/powerpoint/2010/main" val="22474695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kumimoji="1" lang="en-US" altLang="ja-JP" sz="4800" dirty="0">
                <a:latin typeface="ヒラギノ角ゴ ProN W6"/>
                <a:ea typeface="ヒラギノ角ゴ ProN W6"/>
                <a:cs typeface="ヒラギノ角ゴ ProN W6"/>
              </a:rPr>
              <a:t>Karate</a:t>
            </a:r>
            <a:r>
              <a:rPr kumimoji="1" lang="ja-JP" altLang="en-US" sz="4800">
                <a:latin typeface="ヒラギノ角ゴ ProN W6"/>
                <a:ea typeface="ヒラギノ角ゴ ProN W6"/>
                <a:cs typeface="ヒラギノ角ゴ ProN W6"/>
              </a:rPr>
              <a:t>のテストレポートの拡張</a:t>
            </a: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50</a:t>
            </a:fld>
            <a:endParaRPr kumimoji="1" lang="ja-JP" altLang="en-US"/>
          </a:p>
        </p:txBody>
      </p:sp>
      <p:pic>
        <p:nvPicPr>
          <p:cNvPr id="7" name="図 6">
            <a:extLst>
              <a:ext uri="{FF2B5EF4-FFF2-40B4-BE49-F238E27FC236}">
                <a16:creationId xmlns:a16="http://schemas.microsoft.com/office/drawing/2014/main" id="{36C9F21F-341D-6843-AFEA-1A76144F7E96}"/>
              </a:ext>
            </a:extLst>
          </p:cNvPr>
          <p:cNvPicPr>
            <a:picLocks noChangeAspect="1"/>
          </p:cNvPicPr>
          <p:nvPr/>
        </p:nvPicPr>
        <p:blipFill>
          <a:blip r:embed="rId3"/>
          <a:stretch>
            <a:fillRect/>
          </a:stretch>
        </p:blipFill>
        <p:spPr>
          <a:xfrm>
            <a:off x="0" y="1350000"/>
            <a:ext cx="9144000" cy="4500403"/>
          </a:xfrm>
          <a:prstGeom prst="rect">
            <a:avLst/>
          </a:prstGeom>
          <a:ln>
            <a:solidFill>
              <a:schemeClr val="tx1">
                <a:lumMod val="50000"/>
              </a:schemeClr>
            </a:solidFill>
          </a:ln>
        </p:spPr>
      </p:pic>
    </p:spTree>
    <p:extLst>
      <p:ext uri="{BB962C8B-B14F-4D97-AF65-F5344CB8AC3E}">
        <p14:creationId xmlns:p14="http://schemas.microsoft.com/office/powerpoint/2010/main" val="639301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マイクロサービスの障害原因を</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51</a:t>
            </a:fld>
            <a:endParaRPr kumimoji="1" lang="ja-JP" altLang="en-US"/>
          </a:p>
        </p:txBody>
      </p:sp>
      <p:pic>
        <p:nvPicPr>
          <p:cNvPr id="5" name="図 4">
            <a:extLst>
              <a:ext uri="{FF2B5EF4-FFF2-40B4-BE49-F238E27FC236}">
                <a16:creationId xmlns:a16="http://schemas.microsoft.com/office/drawing/2014/main" id="{0B119493-3BA7-6C4F-9E3A-FFC06732085F}"/>
              </a:ext>
            </a:extLst>
          </p:cNvPr>
          <p:cNvPicPr>
            <a:picLocks noChangeAspect="1"/>
          </p:cNvPicPr>
          <p:nvPr/>
        </p:nvPicPr>
        <p:blipFill>
          <a:blip r:embed="rId3"/>
          <a:stretch>
            <a:fillRect/>
          </a:stretch>
        </p:blipFill>
        <p:spPr>
          <a:xfrm>
            <a:off x="353961" y="1232046"/>
            <a:ext cx="8436077" cy="5016046"/>
          </a:xfrm>
          <a:prstGeom prst="rect">
            <a:avLst/>
          </a:prstGeom>
          <a:ln>
            <a:solidFill>
              <a:schemeClr val="tx1">
                <a:lumMod val="50000"/>
              </a:schemeClr>
            </a:solidFill>
          </a:ln>
        </p:spPr>
      </p:pic>
    </p:spTree>
    <p:extLst>
      <p:ext uri="{BB962C8B-B14F-4D97-AF65-F5344CB8AC3E}">
        <p14:creationId xmlns:p14="http://schemas.microsoft.com/office/powerpoint/2010/main" val="12964454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迅速に特定できます</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52</a:t>
            </a:fld>
            <a:endParaRPr kumimoji="1" lang="ja-JP" altLang="en-US"/>
          </a:p>
        </p:txBody>
      </p:sp>
      <p:pic>
        <p:nvPicPr>
          <p:cNvPr id="5" name="図 4">
            <a:extLst>
              <a:ext uri="{FF2B5EF4-FFF2-40B4-BE49-F238E27FC236}">
                <a16:creationId xmlns:a16="http://schemas.microsoft.com/office/drawing/2014/main" id="{F1F449ED-DB77-8946-85F2-1921403AB8CB}"/>
              </a:ext>
            </a:extLst>
          </p:cNvPr>
          <p:cNvPicPr>
            <a:picLocks noChangeAspect="1"/>
          </p:cNvPicPr>
          <p:nvPr/>
        </p:nvPicPr>
        <p:blipFill>
          <a:blip r:embed="rId3"/>
          <a:stretch>
            <a:fillRect/>
          </a:stretch>
        </p:blipFill>
        <p:spPr>
          <a:xfrm>
            <a:off x="0" y="2101119"/>
            <a:ext cx="9144000" cy="3007360"/>
          </a:xfrm>
          <a:prstGeom prst="rect">
            <a:avLst/>
          </a:prstGeom>
          <a:ln>
            <a:solidFill>
              <a:schemeClr val="tx1">
                <a:lumMod val="50000"/>
              </a:schemeClr>
            </a:solidFill>
          </a:ln>
        </p:spPr>
      </p:pic>
    </p:spTree>
    <p:extLst>
      <p:ext uri="{BB962C8B-B14F-4D97-AF65-F5344CB8AC3E}">
        <p14:creationId xmlns:p14="http://schemas.microsoft.com/office/powerpoint/2010/main" val="2746734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学習したものを活用して</a:t>
            </a:r>
            <a:r>
              <a:rPr lang="en-US" altLang="ja-JP" sz="4800" dirty="0">
                <a:latin typeface="ヒラギノ角ゴ ProN W6"/>
                <a:ea typeface="ヒラギノ角ゴ ProN W6"/>
                <a:cs typeface="ヒラギノ角ゴ ProN W6"/>
              </a:rPr>
              <a:t>…</a:t>
            </a:r>
            <a:r>
              <a:rPr lang="ja-JP" altLang="en-US" sz="4800">
                <a:latin typeface="ヒラギノ角ゴ ProN W6"/>
                <a:ea typeface="ヒラギノ角ゴ ProN W6"/>
                <a:cs typeface="ヒラギノ角ゴ ProN W6"/>
              </a:rPr>
              <a:t>！</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53</a:t>
            </a:fld>
            <a:endParaRPr kumimoji="1" lang="ja-JP" altLang="en-US"/>
          </a:p>
        </p:txBody>
      </p:sp>
      <p:pic>
        <p:nvPicPr>
          <p:cNvPr id="5" name="図 4">
            <a:extLst>
              <a:ext uri="{FF2B5EF4-FFF2-40B4-BE49-F238E27FC236}">
                <a16:creationId xmlns:a16="http://schemas.microsoft.com/office/drawing/2014/main" id="{F1F449ED-DB77-8946-85F2-1921403AB8CB}"/>
              </a:ext>
            </a:extLst>
          </p:cNvPr>
          <p:cNvPicPr>
            <a:picLocks noChangeAspect="1"/>
          </p:cNvPicPr>
          <p:nvPr/>
        </p:nvPicPr>
        <p:blipFill>
          <a:blip r:embed="rId3"/>
          <a:stretch>
            <a:fillRect/>
          </a:stretch>
        </p:blipFill>
        <p:spPr>
          <a:xfrm>
            <a:off x="0" y="2101119"/>
            <a:ext cx="9144000" cy="3007360"/>
          </a:xfrm>
          <a:prstGeom prst="rect">
            <a:avLst/>
          </a:prstGeom>
          <a:ln>
            <a:solidFill>
              <a:schemeClr val="tx1">
                <a:lumMod val="50000"/>
              </a:schemeClr>
            </a:solidFill>
          </a:ln>
        </p:spPr>
      </p:pic>
      <p:pic>
        <p:nvPicPr>
          <p:cNvPr id="10" name="図 9">
            <a:hlinkClick r:id="rId4"/>
            <a:extLst>
              <a:ext uri="{FF2B5EF4-FFF2-40B4-BE49-F238E27FC236}">
                <a16:creationId xmlns:a16="http://schemas.microsoft.com/office/drawing/2014/main" id="{B9A436A8-FDDD-324F-AD76-B74C0F873906}"/>
              </a:ext>
            </a:extLst>
          </p:cNvPr>
          <p:cNvPicPr>
            <a:picLocks noChangeAspect="1"/>
          </p:cNvPicPr>
          <p:nvPr/>
        </p:nvPicPr>
        <p:blipFill>
          <a:blip r:embed="rId5"/>
          <a:stretch>
            <a:fillRect/>
          </a:stretch>
        </p:blipFill>
        <p:spPr>
          <a:xfrm>
            <a:off x="5051687" y="5096281"/>
            <a:ext cx="1211539" cy="1440000"/>
          </a:xfrm>
          <a:prstGeom prst="rect">
            <a:avLst/>
          </a:prstGeom>
          <a:ln>
            <a:noFill/>
          </a:ln>
        </p:spPr>
      </p:pic>
      <p:pic>
        <p:nvPicPr>
          <p:cNvPr id="11" name="図 10">
            <a:hlinkClick r:id="rId6"/>
            <a:extLst>
              <a:ext uri="{FF2B5EF4-FFF2-40B4-BE49-F238E27FC236}">
                <a16:creationId xmlns:a16="http://schemas.microsoft.com/office/drawing/2014/main" id="{92AFB241-2F96-FF4B-ABD8-6986FC9BD082}"/>
              </a:ext>
            </a:extLst>
          </p:cNvPr>
          <p:cNvPicPr>
            <a:picLocks noChangeAspect="1"/>
          </p:cNvPicPr>
          <p:nvPr/>
        </p:nvPicPr>
        <p:blipFill>
          <a:blip r:embed="rId7"/>
          <a:stretch>
            <a:fillRect/>
          </a:stretch>
        </p:blipFill>
        <p:spPr>
          <a:xfrm>
            <a:off x="2945796" y="5108479"/>
            <a:ext cx="1440000" cy="1440000"/>
          </a:xfrm>
          <a:prstGeom prst="rect">
            <a:avLst/>
          </a:prstGeom>
          <a:ln>
            <a:noFill/>
          </a:ln>
        </p:spPr>
      </p:pic>
      <p:pic>
        <p:nvPicPr>
          <p:cNvPr id="12" name="図 11">
            <a:hlinkClick r:id="rId8"/>
            <a:extLst>
              <a:ext uri="{FF2B5EF4-FFF2-40B4-BE49-F238E27FC236}">
                <a16:creationId xmlns:a16="http://schemas.microsoft.com/office/drawing/2014/main" id="{0A319400-B39D-D14B-BEFF-56191B0F6901}"/>
              </a:ext>
            </a:extLst>
          </p:cNvPr>
          <p:cNvPicPr>
            <a:picLocks noChangeAspect="1"/>
          </p:cNvPicPr>
          <p:nvPr/>
        </p:nvPicPr>
        <p:blipFill>
          <a:blip r:embed="rId9"/>
          <a:stretch>
            <a:fillRect/>
          </a:stretch>
        </p:blipFill>
        <p:spPr>
          <a:xfrm>
            <a:off x="832669" y="5108479"/>
            <a:ext cx="1447236" cy="1440000"/>
          </a:xfrm>
          <a:prstGeom prst="rect">
            <a:avLst/>
          </a:prstGeom>
          <a:ln>
            <a:noFill/>
          </a:ln>
        </p:spPr>
      </p:pic>
      <p:pic>
        <p:nvPicPr>
          <p:cNvPr id="13" name="図 12">
            <a:hlinkClick r:id="rId10"/>
            <a:extLst>
              <a:ext uri="{FF2B5EF4-FFF2-40B4-BE49-F238E27FC236}">
                <a16:creationId xmlns:a16="http://schemas.microsoft.com/office/drawing/2014/main" id="{B4EF52DF-0F66-D84F-B32B-745ADB1F4D0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29116" y="5109363"/>
            <a:ext cx="1483200" cy="1439116"/>
          </a:xfrm>
          <a:prstGeom prst="rect">
            <a:avLst/>
          </a:prstGeom>
          <a:noFill/>
          <a:ln>
            <a:noFill/>
          </a:ln>
        </p:spPr>
      </p:pic>
    </p:spTree>
    <p:extLst>
      <p:ext uri="{BB962C8B-B14F-4D97-AF65-F5344CB8AC3E}">
        <p14:creationId xmlns:p14="http://schemas.microsoft.com/office/powerpoint/2010/main" val="27509366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想定外の成果：心理面</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54</a:t>
            </a:fld>
            <a:endParaRPr kumimoji="1" lang="ja-JP" altLang="en-US"/>
          </a:p>
        </p:txBody>
      </p:sp>
      <p:sp>
        <p:nvSpPr>
          <p:cNvPr id="9" name="コンテンツ プレースホルダー 8"/>
          <p:cNvSpPr>
            <a:spLocks noGrp="1"/>
          </p:cNvSpPr>
          <p:nvPr>
            <p:ph idx="1"/>
          </p:nvPr>
        </p:nvSpPr>
        <p:spPr>
          <a:xfrm>
            <a:off x="3148650" y="1689099"/>
            <a:ext cx="5366700" cy="4406400"/>
          </a:xfrm>
          <a:noFill/>
          <a:ln>
            <a:noFill/>
          </a:ln>
        </p:spPr>
        <p:txBody>
          <a:bodyPr anchor="ctr" anchorCtr="0">
            <a:noAutofit/>
          </a:bodyPr>
          <a:lstStyle/>
          <a:p>
            <a:pPr marL="0" lvl="1" indent="0" algn="ctr">
              <a:lnSpc>
                <a:spcPct val="100000"/>
              </a:lnSpc>
              <a:buNone/>
            </a:pPr>
            <a:r>
              <a:rPr lang="ja-JP" altLang="en-US" sz="2800">
                <a:solidFill>
                  <a:srgbClr val="07B53B"/>
                </a:solidFill>
                <a:latin typeface="ヒラギノ角ゴ ProN W6"/>
                <a:ea typeface="ヒラギノ角ゴ ProN W6"/>
                <a:cs typeface="ヒラギノ角ゴ ProN W6"/>
              </a:rPr>
              <a:t>「本番」へのプレッシャーを、事前に「安全に」軽減</a:t>
            </a:r>
            <a:endParaRPr lang="en-US" altLang="ja-JP" sz="2800" dirty="0">
              <a:solidFill>
                <a:srgbClr val="07B53B"/>
              </a:solidFill>
              <a:latin typeface="ヒラギノ角ゴ ProN W6"/>
              <a:ea typeface="ヒラギノ角ゴ ProN W6"/>
              <a:cs typeface="ヒラギノ角ゴ ProN W6"/>
            </a:endParaRPr>
          </a:p>
          <a:p>
            <a:pPr marL="0" lvl="1" indent="0">
              <a:lnSpc>
                <a:spcPct val="100000"/>
              </a:lnSpc>
              <a:buNone/>
            </a:pPr>
            <a:endParaRPr lang="en-US" altLang="ja-JP" sz="2800" dirty="0">
              <a:solidFill>
                <a:schemeClr val="bg1">
                  <a:lumMod val="50000"/>
                </a:schemeClr>
              </a:solidFill>
              <a:latin typeface="ヒラギノ角ゴ ProN W6"/>
              <a:ea typeface="ヒラギノ角ゴ ProN W6"/>
              <a:cs typeface="ヒラギノ角ゴ ProN W6"/>
            </a:endParaRPr>
          </a:p>
          <a:p>
            <a:pPr marL="363538" lvl="1" indent="-363538">
              <a:lnSpc>
                <a:spcPct val="100000"/>
              </a:lnSpc>
            </a:pPr>
            <a:r>
              <a:rPr lang="ja-JP" altLang="en-US" sz="2800">
                <a:solidFill>
                  <a:schemeClr val="bg1">
                    <a:lumMod val="50000"/>
                  </a:schemeClr>
                </a:solidFill>
                <a:latin typeface="ヒラギノ角ゴ ProN W6"/>
                <a:ea typeface="ヒラギノ角ゴ ProN W6"/>
                <a:cs typeface="ヒラギノ角ゴ ProN W6"/>
              </a:rPr>
              <a:t>デモとフィードバックの</a:t>
            </a:r>
            <a:br>
              <a:rPr lang="en-US" altLang="ja-JP" sz="2800" dirty="0">
                <a:solidFill>
                  <a:schemeClr val="bg1">
                    <a:lumMod val="50000"/>
                  </a:schemeClr>
                </a:solidFill>
                <a:latin typeface="ヒラギノ角ゴ ProN W6"/>
                <a:ea typeface="ヒラギノ角ゴ ProN W6"/>
                <a:cs typeface="ヒラギノ角ゴ ProN W6"/>
              </a:rPr>
            </a:br>
            <a:r>
              <a:rPr lang="ja-JP" altLang="en-US" sz="2800">
                <a:solidFill>
                  <a:schemeClr val="bg1">
                    <a:lumMod val="50000"/>
                  </a:schemeClr>
                </a:solidFill>
                <a:latin typeface="ヒラギノ角ゴ ProN W6"/>
                <a:ea typeface="ヒラギノ角ゴ ProN W6"/>
                <a:cs typeface="ヒラギノ角ゴ ProN W6"/>
              </a:rPr>
              <a:t>日常化</a:t>
            </a:r>
            <a:endParaRPr lang="en-US" altLang="ja-JP" sz="2800" dirty="0">
              <a:solidFill>
                <a:schemeClr val="bg1">
                  <a:lumMod val="50000"/>
                </a:schemeClr>
              </a:solidFill>
              <a:latin typeface="ヒラギノ角ゴ ProN W6"/>
              <a:ea typeface="ヒラギノ角ゴ ProN W6"/>
              <a:cs typeface="ヒラギノ角ゴ ProN W6"/>
            </a:endParaRPr>
          </a:p>
          <a:p>
            <a:pPr marL="363538" lvl="1" indent="-363538">
              <a:lnSpc>
                <a:spcPct val="100000"/>
              </a:lnSpc>
            </a:pPr>
            <a:r>
              <a:rPr lang="ja-JP" altLang="en-US" sz="2800">
                <a:solidFill>
                  <a:schemeClr val="bg1">
                    <a:lumMod val="50000"/>
                  </a:schemeClr>
                </a:solidFill>
                <a:latin typeface="ヒラギノ角ゴ ProN W6"/>
                <a:ea typeface="ヒラギノ角ゴ ProN W6"/>
                <a:cs typeface="ヒラギノ角ゴ ProN W6"/>
              </a:rPr>
              <a:t>作業に詰まっても、</a:t>
            </a:r>
            <a:br>
              <a:rPr lang="en-US" altLang="ja-JP" sz="2800" dirty="0">
                <a:solidFill>
                  <a:schemeClr val="bg1">
                    <a:lumMod val="50000"/>
                  </a:schemeClr>
                </a:solidFill>
                <a:latin typeface="ヒラギノ角ゴ ProN W6"/>
                <a:ea typeface="ヒラギノ角ゴ ProN W6"/>
                <a:cs typeface="ヒラギノ角ゴ ProN W6"/>
              </a:rPr>
            </a:br>
            <a:r>
              <a:rPr lang="ja-JP" altLang="en-US" sz="2800">
                <a:solidFill>
                  <a:schemeClr val="bg1">
                    <a:lumMod val="50000"/>
                  </a:schemeClr>
                </a:solidFill>
                <a:latin typeface="ヒラギノ角ゴ ProN W6"/>
                <a:ea typeface="ヒラギノ角ゴ ProN W6"/>
                <a:cs typeface="ヒラギノ角ゴ ProN W6"/>
              </a:rPr>
              <a:t>気軽に質問・相談して解決</a:t>
            </a:r>
            <a:endParaRPr lang="en-US" altLang="ja-JP" sz="2800" dirty="0">
              <a:solidFill>
                <a:schemeClr val="bg1">
                  <a:lumMod val="50000"/>
                </a:schemeClr>
              </a:solidFill>
              <a:latin typeface="ヒラギノ角ゴ ProN W6"/>
              <a:ea typeface="ヒラギノ角ゴ ProN W6"/>
              <a:cs typeface="ヒラギノ角ゴ ProN W6"/>
            </a:endParaRPr>
          </a:p>
          <a:p>
            <a:pPr marL="363538" lvl="1" indent="-363538">
              <a:lnSpc>
                <a:spcPct val="100000"/>
              </a:lnSpc>
            </a:pPr>
            <a:r>
              <a:rPr lang="ja-JP" altLang="en-US" sz="2800">
                <a:solidFill>
                  <a:schemeClr val="bg1">
                    <a:lumMod val="50000"/>
                  </a:schemeClr>
                </a:solidFill>
                <a:latin typeface="ヒラギノ角ゴ ProN W6"/>
                <a:ea typeface="ヒラギノ角ゴ ProN W6"/>
                <a:cs typeface="ヒラギノ角ゴ ProN W6"/>
              </a:rPr>
              <a:t>ミスとリカバリの練習を、</a:t>
            </a:r>
            <a:br>
              <a:rPr lang="en-US" altLang="ja-JP" sz="2800" dirty="0">
                <a:solidFill>
                  <a:schemeClr val="bg1">
                    <a:lumMod val="50000"/>
                  </a:schemeClr>
                </a:solidFill>
                <a:latin typeface="ヒラギノ角ゴ ProN W6"/>
                <a:ea typeface="ヒラギノ角ゴ ProN W6"/>
                <a:cs typeface="ヒラギノ角ゴ ProN W6"/>
              </a:rPr>
            </a:br>
            <a:r>
              <a:rPr lang="ja-JP" altLang="en-US" sz="2800">
                <a:solidFill>
                  <a:schemeClr val="bg1">
                    <a:lumMod val="50000"/>
                  </a:schemeClr>
                </a:solidFill>
                <a:latin typeface="ヒラギノ角ゴ ProN W6"/>
                <a:ea typeface="ヒラギノ角ゴ ProN W6"/>
                <a:cs typeface="ヒラギノ角ゴ ProN W6"/>
              </a:rPr>
              <a:t>チーム内で気軽に</a:t>
            </a:r>
            <a:br>
              <a:rPr lang="en-US" altLang="ja-JP" sz="2800" dirty="0">
                <a:solidFill>
                  <a:schemeClr val="bg1">
                    <a:lumMod val="50000"/>
                  </a:schemeClr>
                </a:solidFill>
                <a:latin typeface="ヒラギノ角ゴ ProN W6"/>
                <a:ea typeface="ヒラギノ角ゴ ProN W6"/>
                <a:cs typeface="ヒラギノ角ゴ ProN W6"/>
              </a:rPr>
            </a:br>
            <a:r>
              <a:rPr lang="ja-JP" altLang="en-US" sz="2800">
                <a:solidFill>
                  <a:schemeClr val="bg1">
                    <a:lumMod val="50000"/>
                  </a:schemeClr>
                </a:solidFill>
                <a:latin typeface="ヒラギノ角ゴ ProN W6"/>
                <a:ea typeface="ヒラギノ角ゴ ProN W6"/>
                <a:cs typeface="ヒラギノ角ゴ ProN W6"/>
              </a:rPr>
              <a:t>安全な環境で実施</a:t>
            </a:r>
          </a:p>
        </p:txBody>
      </p:sp>
      <p:pic>
        <p:nvPicPr>
          <p:cNvPr id="8" name="図 7">
            <a:extLst>
              <a:ext uri="{FF2B5EF4-FFF2-40B4-BE49-F238E27FC236}">
                <a16:creationId xmlns:a16="http://schemas.microsoft.com/office/drawing/2014/main" id="{34379171-4B98-1D4E-B081-5CDBAF7E841B}"/>
              </a:ext>
            </a:extLst>
          </p:cNvPr>
          <p:cNvPicPr>
            <a:picLocks noChangeAspect="1"/>
          </p:cNvPicPr>
          <p:nvPr/>
        </p:nvPicPr>
        <p:blipFill>
          <a:blip r:embed="rId3"/>
          <a:stretch>
            <a:fillRect/>
          </a:stretch>
        </p:blipFill>
        <p:spPr>
          <a:xfrm>
            <a:off x="628650" y="2632299"/>
            <a:ext cx="2520000" cy="2520000"/>
          </a:xfrm>
          <a:prstGeom prst="rect">
            <a:avLst/>
          </a:prstGeom>
          <a:noFill/>
          <a:ln>
            <a:noFill/>
          </a:ln>
        </p:spPr>
      </p:pic>
    </p:spTree>
    <p:extLst>
      <p:ext uri="{BB962C8B-B14F-4D97-AF65-F5344CB8AC3E}">
        <p14:creationId xmlns:p14="http://schemas.microsoft.com/office/powerpoint/2010/main" val="1686504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想定外の成果：評価面</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55</a:t>
            </a:fld>
            <a:endParaRPr kumimoji="1" lang="ja-JP" altLang="en-US"/>
          </a:p>
        </p:txBody>
      </p:sp>
      <p:sp>
        <p:nvSpPr>
          <p:cNvPr id="9" name="コンテンツ プレースホルダー 8"/>
          <p:cNvSpPr>
            <a:spLocks noGrp="1"/>
          </p:cNvSpPr>
          <p:nvPr>
            <p:ph idx="1"/>
          </p:nvPr>
        </p:nvSpPr>
        <p:spPr>
          <a:xfrm>
            <a:off x="3148650" y="1689099"/>
            <a:ext cx="5366700" cy="4406400"/>
          </a:xfrm>
          <a:noFill/>
          <a:ln>
            <a:noFill/>
          </a:ln>
        </p:spPr>
        <p:txBody>
          <a:bodyPr anchor="ctr" anchorCtr="0">
            <a:noAutofit/>
          </a:bodyPr>
          <a:lstStyle/>
          <a:p>
            <a:pPr marL="0" lvl="1" indent="0" algn="ctr">
              <a:lnSpc>
                <a:spcPct val="100000"/>
              </a:lnSpc>
              <a:buNone/>
            </a:pPr>
            <a:r>
              <a:rPr lang="ja-JP" altLang="en-US" sz="2800">
                <a:solidFill>
                  <a:srgbClr val="07B53B"/>
                </a:solidFill>
                <a:latin typeface="ヒラギノ角ゴ ProN W6"/>
                <a:ea typeface="ヒラギノ角ゴ ProN W6"/>
                <a:cs typeface="ヒラギノ角ゴ ProN W6"/>
              </a:rPr>
              <a:t>日々の活動が実質</a:t>
            </a:r>
            <a:r>
              <a:rPr lang="en-US" altLang="ja-JP" sz="2800" dirty="0">
                <a:solidFill>
                  <a:srgbClr val="07B53B"/>
                </a:solidFill>
                <a:latin typeface="ヒラギノ角ゴ ProN W6"/>
                <a:ea typeface="ヒラギノ角ゴ ProN W6"/>
                <a:cs typeface="ヒラギノ角ゴ ProN W6"/>
              </a:rPr>
              <a:t>1on1</a:t>
            </a:r>
            <a:endParaRPr lang="ja-JP" altLang="en-US" sz="2800">
              <a:solidFill>
                <a:srgbClr val="07B53B"/>
              </a:solidFill>
              <a:latin typeface="ヒラギノ角ゴ ProN W6"/>
              <a:ea typeface="ヒラギノ角ゴ ProN W6"/>
              <a:cs typeface="ヒラギノ角ゴ ProN W6"/>
            </a:endParaRPr>
          </a:p>
          <a:p>
            <a:pPr marL="363538" lvl="1" indent="-363538">
              <a:lnSpc>
                <a:spcPct val="100000"/>
              </a:lnSpc>
            </a:pPr>
            <a:endParaRPr lang="ja-JP" altLang="en-US" sz="2800">
              <a:solidFill>
                <a:schemeClr val="bg1">
                  <a:lumMod val="50000"/>
                </a:schemeClr>
              </a:solidFill>
              <a:latin typeface="ヒラギノ角ゴ ProN W6"/>
              <a:ea typeface="ヒラギノ角ゴ ProN W6"/>
              <a:cs typeface="ヒラギノ角ゴ ProN W6"/>
            </a:endParaRPr>
          </a:p>
          <a:p>
            <a:pPr marL="363538" lvl="1" indent="-363538">
              <a:lnSpc>
                <a:spcPct val="100000"/>
              </a:lnSpc>
            </a:pPr>
            <a:r>
              <a:rPr lang="ja-JP" altLang="en-US" sz="2800">
                <a:solidFill>
                  <a:schemeClr val="bg1">
                    <a:lumMod val="50000"/>
                  </a:schemeClr>
                </a:solidFill>
                <a:latin typeface="ヒラギノ角ゴ ProN W6"/>
                <a:ea typeface="ヒラギノ角ゴ ProN W6"/>
                <a:cs typeface="ヒラギノ角ゴ ProN W6"/>
              </a:rPr>
              <a:t>マネージャー：</a:t>
            </a:r>
            <a:br>
              <a:rPr lang="en-US" altLang="ja-JP" sz="2800" dirty="0">
                <a:solidFill>
                  <a:schemeClr val="bg1">
                    <a:lumMod val="50000"/>
                  </a:schemeClr>
                </a:solidFill>
                <a:latin typeface="ヒラギノ角ゴ ProN W6"/>
                <a:ea typeface="ヒラギノ角ゴ ProN W6"/>
                <a:cs typeface="ヒラギノ角ゴ ProN W6"/>
              </a:rPr>
            </a:br>
            <a:r>
              <a:rPr lang="ja-JP" altLang="en-US" sz="2800">
                <a:solidFill>
                  <a:schemeClr val="bg1">
                    <a:lumMod val="50000"/>
                  </a:schemeClr>
                </a:solidFill>
                <a:latin typeface="ヒラギノ角ゴ ProN W6"/>
                <a:ea typeface="ヒラギノ角ゴ ProN W6"/>
                <a:cs typeface="ヒラギノ角ゴ ProN W6"/>
              </a:rPr>
              <a:t>具体的活動・成果を</a:t>
            </a:r>
            <a:br>
              <a:rPr lang="en-US" altLang="ja-JP" sz="2800" dirty="0">
                <a:solidFill>
                  <a:schemeClr val="bg1">
                    <a:lumMod val="50000"/>
                  </a:schemeClr>
                </a:solidFill>
                <a:latin typeface="ヒラギノ角ゴ ProN W6"/>
                <a:ea typeface="ヒラギノ角ゴ ProN W6"/>
                <a:cs typeface="ヒラギノ角ゴ ProN W6"/>
              </a:rPr>
            </a:br>
            <a:r>
              <a:rPr lang="ja-JP" altLang="en-US" sz="2800">
                <a:solidFill>
                  <a:schemeClr val="bg1">
                    <a:lumMod val="50000"/>
                  </a:schemeClr>
                </a:solidFill>
                <a:latin typeface="ヒラギノ角ゴ ProN W6"/>
                <a:ea typeface="ヒラギノ角ゴ ProN W6"/>
                <a:cs typeface="ヒラギノ角ゴ ProN W6"/>
              </a:rPr>
              <a:t>毎日見ることができるため、</a:t>
            </a:r>
            <a:br>
              <a:rPr lang="en-US" altLang="ja-JP" sz="2800" dirty="0">
                <a:solidFill>
                  <a:schemeClr val="bg1">
                    <a:lumMod val="50000"/>
                  </a:schemeClr>
                </a:solidFill>
                <a:latin typeface="ヒラギノ角ゴ ProN W6"/>
                <a:ea typeface="ヒラギノ角ゴ ProN W6"/>
                <a:cs typeface="ヒラギノ角ゴ ProN W6"/>
              </a:rPr>
            </a:br>
            <a:r>
              <a:rPr lang="ja-JP" altLang="en-US" sz="2800">
                <a:solidFill>
                  <a:schemeClr val="bg1">
                    <a:lumMod val="50000"/>
                  </a:schemeClr>
                </a:solidFill>
                <a:latin typeface="ヒラギノ角ゴ ProN W6"/>
                <a:ea typeface="ヒラギノ角ゴ ProN W6"/>
                <a:cs typeface="ヒラギノ角ゴ ProN W6"/>
              </a:rPr>
              <a:t>メンバー評価が容易・的確に</a:t>
            </a:r>
            <a:br>
              <a:rPr lang="en-US" altLang="ja-JP" sz="2800" dirty="0">
                <a:solidFill>
                  <a:schemeClr val="bg1">
                    <a:lumMod val="50000"/>
                  </a:schemeClr>
                </a:solidFill>
                <a:latin typeface="ヒラギノ角ゴ ProN W6"/>
                <a:ea typeface="ヒラギノ角ゴ ProN W6"/>
                <a:cs typeface="ヒラギノ角ゴ ProN W6"/>
              </a:rPr>
            </a:br>
            <a:endParaRPr lang="ja-JP" altLang="en-US" sz="2800">
              <a:solidFill>
                <a:schemeClr val="bg1">
                  <a:lumMod val="50000"/>
                </a:schemeClr>
              </a:solidFill>
              <a:latin typeface="ヒラギノ角ゴ ProN W6"/>
              <a:ea typeface="ヒラギノ角ゴ ProN W6"/>
              <a:cs typeface="ヒラギノ角ゴ ProN W6"/>
            </a:endParaRPr>
          </a:p>
          <a:p>
            <a:pPr marL="363538" lvl="1" indent="-363538">
              <a:lnSpc>
                <a:spcPct val="100000"/>
              </a:lnSpc>
            </a:pPr>
            <a:r>
              <a:rPr lang="ja-JP" altLang="en-US" sz="2800">
                <a:solidFill>
                  <a:schemeClr val="bg1">
                    <a:lumMod val="50000"/>
                  </a:schemeClr>
                </a:solidFill>
                <a:latin typeface="ヒラギノ角ゴ ProN W6"/>
                <a:ea typeface="ヒラギノ角ゴ ProN W6"/>
                <a:cs typeface="ヒラギノ角ゴ ProN W6"/>
              </a:rPr>
              <a:t>メンバー：</a:t>
            </a:r>
            <a:br>
              <a:rPr lang="en-US" altLang="ja-JP" sz="2800" dirty="0">
                <a:solidFill>
                  <a:schemeClr val="bg1">
                    <a:lumMod val="50000"/>
                  </a:schemeClr>
                </a:solidFill>
                <a:latin typeface="ヒラギノ角ゴ ProN W6"/>
                <a:ea typeface="ヒラギノ角ゴ ProN W6"/>
                <a:cs typeface="ヒラギノ角ゴ ProN W6"/>
              </a:rPr>
            </a:br>
            <a:r>
              <a:rPr lang="ja-JP" altLang="en-US" sz="2800">
                <a:solidFill>
                  <a:schemeClr val="bg1">
                    <a:lumMod val="50000"/>
                  </a:schemeClr>
                </a:solidFill>
                <a:latin typeface="ヒラギノ角ゴ ProN W6"/>
                <a:ea typeface="ヒラギノ角ゴ ProN W6"/>
                <a:cs typeface="ヒラギノ角ゴ ProN W6"/>
              </a:rPr>
              <a:t>具体的活動・成果を</a:t>
            </a:r>
            <a:br>
              <a:rPr lang="en-US" altLang="ja-JP" sz="2800" dirty="0">
                <a:solidFill>
                  <a:schemeClr val="bg1">
                    <a:lumMod val="50000"/>
                  </a:schemeClr>
                </a:solidFill>
                <a:latin typeface="ヒラギノ角ゴ ProN W6"/>
                <a:ea typeface="ヒラギノ角ゴ ProN W6"/>
                <a:cs typeface="ヒラギノ角ゴ ProN W6"/>
              </a:rPr>
            </a:br>
            <a:r>
              <a:rPr lang="ja-JP" altLang="en-US" sz="2800">
                <a:solidFill>
                  <a:schemeClr val="bg1">
                    <a:lumMod val="50000"/>
                  </a:schemeClr>
                </a:solidFill>
                <a:latin typeface="ヒラギノ角ゴ ProN W6"/>
                <a:ea typeface="ヒラギノ角ゴ ProN W6"/>
                <a:cs typeface="ヒラギノ角ゴ ProN W6"/>
              </a:rPr>
              <a:t>毎日見せてアピールできる</a:t>
            </a:r>
          </a:p>
        </p:txBody>
      </p:sp>
      <p:pic>
        <p:nvPicPr>
          <p:cNvPr id="3" name="図 2">
            <a:extLst>
              <a:ext uri="{FF2B5EF4-FFF2-40B4-BE49-F238E27FC236}">
                <a16:creationId xmlns:a16="http://schemas.microsoft.com/office/drawing/2014/main" id="{53ADAE5B-F9FA-6142-902F-4E97DFCBF861}"/>
              </a:ext>
            </a:extLst>
          </p:cNvPr>
          <p:cNvPicPr>
            <a:picLocks noChangeAspect="1"/>
          </p:cNvPicPr>
          <p:nvPr/>
        </p:nvPicPr>
        <p:blipFill>
          <a:blip r:embed="rId3"/>
          <a:stretch>
            <a:fillRect/>
          </a:stretch>
        </p:blipFill>
        <p:spPr>
          <a:xfrm>
            <a:off x="628650" y="2632299"/>
            <a:ext cx="2520000" cy="2520000"/>
          </a:xfrm>
          <a:prstGeom prst="rect">
            <a:avLst/>
          </a:prstGeom>
          <a:noFill/>
          <a:ln>
            <a:noFill/>
          </a:ln>
        </p:spPr>
      </p:pic>
    </p:spTree>
    <p:extLst>
      <p:ext uri="{BB962C8B-B14F-4D97-AF65-F5344CB8AC3E}">
        <p14:creationId xmlns:p14="http://schemas.microsoft.com/office/powerpoint/2010/main" val="10064084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まとめ</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56</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0" lvl="1" indent="0" algn="ctr">
              <a:lnSpc>
                <a:spcPct val="100000"/>
              </a:lnSpc>
              <a:buNone/>
            </a:pPr>
            <a:r>
              <a:rPr lang="ja-JP" altLang="en-US" sz="4800">
                <a:solidFill>
                  <a:schemeClr val="bg1">
                    <a:lumMod val="50000"/>
                  </a:schemeClr>
                </a:solidFill>
                <a:latin typeface="ヒラギノ角ゴ ProN W6"/>
                <a:ea typeface="ヒラギノ角ゴ ProN W6"/>
                <a:cs typeface="ヒラギノ角ゴ ProN W6"/>
              </a:rPr>
              <a:t>仕事で必要なことを</a:t>
            </a:r>
            <a:endParaRPr lang="en-US" altLang="ja-JP" sz="4800" dirty="0">
              <a:solidFill>
                <a:schemeClr val="bg1">
                  <a:lumMod val="50000"/>
                </a:schemeClr>
              </a:solidFill>
              <a:latin typeface="ヒラギノ角ゴ ProN W6"/>
              <a:ea typeface="ヒラギノ角ゴ ProN W6"/>
              <a:cs typeface="ヒラギノ角ゴ ProN W6"/>
            </a:endParaRPr>
          </a:p>
          <a:p>
            <a:pPr marL="0" lvl="1" indent="0" algn="ctr">
              <a:lnSpc>
                <a:spcPct val="100000"/>
              </a:lnSpc>
              <a:buNone/>
            </a:pPr>
            <a:r>
              <a:rPr lang="ja-JP" altLang="en-US" sz="4800">
                <a:solidFill>
                  <a:schemeClr val="bg1">
                    <a:lumMod val="50000"/>
                  </a:schemeClr>
                </a:solidFill>
                <a:latin typeface="ヒラギノ角ゴ ProN W6"/>
                <a:ea typeface="ヒラギノ角ゴ ProN W6"/>
                <a:cs typeface="ヒラギノ角ゴ ProN W6"/>
              </a:rPr>
              <a:t>業務時間中の勉強で習得し、</a:t>
            </a:r>
            <a:br>
              <a:rPr lang="en-US" altLang="ja-JP" sz="4800" dirty="0">
                <a:solidFill>
                  <a:schemeClr val="bg1">
                    <a:lumMod val="50000"/>
                  </a:schemeClr>
                </a:solidFill>
                <a:latin typeface="ヒラギノ角ゴ ProN W6"/>
                <a:ea typeface="ヒラギノ角ゴ ProN W6"/>
                <a:cs typeface="ヒラギノ角ゴ ProN W6"/>
              </a:rPr>
            </a:br>
            <a:r>
              <a:rPr lang="ja-JP" altLang="en-US" sz="4800">
                <a:solidFill>
                  <a:srgbClr val="0432FF"/>
                </a:solidFill>
                <a:latin typeface="ヒラギノ角ゴ ProN W6"/>
                <a:ea typeface="ヒラギノ角ゴ ProN W6"/>
                <a:cs typeface="ヒラギノ角ゴ ProN W6"/>
              </a:rPr>
              <a:t>チームを強化できないか？</a:t>
            </a:r>
            <a:endParaRPr lang="en-US" altLang="ja-JP" sz="4800" dirty="0">
              <a:solidFill>
                <a:srgbClr val="0432FF"/>
              </a:solidFill>
              <a:latin typeface="ヒラギノ角ゴ ProN W6"/>
              <a:ea typeface="ヒラギノ角ゴ ProN W6"/>
              <a:cs typeface="ヒラギノ角ゴ ProN W6"/>
            </a:endParaRPr>
          </a:p>
        </p:txBody>
      </p:sp>
    </p:spTree>
    <p:extLst>
      <p:ext uri="{BB962C8B-B14F-4D97-AF65-F5344CB8AC3E}">
        <p14:creationId xmlns:p14="http://schemas.microsoft.com/office/powerpoint/2010/main" val="5423879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まとめ</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57</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0" lvl="1" indent="0" algn="ctr">
              <a:lnSpc>
                <a:spcPct val="100000"/>
              </a:lnSpc>
              <a:buNone/>
            </a:pPr>
            <a:r>
              <a:rPr lang="en-US" altLang="ja-JP" sz="4800" dirty="0">
                <a:solidFill>
                  <a:srgbClr val="07B53B"/>
                </a:solidFill>
                <a:latin typeface="ヒラギノ角ゴ ProN W6"/>
                <a:ea typeface="ヒラギノ角ゴ ProN W6"/>
                <a:cs typeface="ヒラギノ角ゴ ProN W6"/>
              </a:rPr>
              <a:t>Learning Session</a:t>
            </a:r>
            <a:r>
              <a:rPr lang="ja-JP" altLang="en-US" sz="4800">
                <a:solidFill>
                  <a:srgbClr val="07B53B"/>
                </a:solidFill>
                <a:latin typeface="ヒラギノ角ゴ ProN W6"/>
                <a:ea typeface="ヒラギノ角ゴ ProN W6"/>
                <a:cs typeface="ヒラギノ角ゴ ProN W6"/>
              </a:rPr>
              <a:t>で</a:t>
            </a:r>
            <a:endParaRPr lang="en-US" altLang="ja-JP" sz="4800" dirty="0">
              <a:solidFill>
                <a:srgbClr val="07B53B"/>
              </a:solidFill>
              <a:latin typeface="ヒラギノ角ゴ ProN W6"/>
              <a:ea typeface="ヒラギノ角ゴ ProN W6"/>
              <a:cs typeface="ヒラギノ角ゴ ProN W6"/>
            </a:endParaRPr>
          </a:p>
          <a:p>
            <a:pPr marL="0" lvl="1" indent="0" algn="ctr">
              <a:lnSpc>
                <a:spcPct val="100000"/>
              </a:lnSpc>
              <a:buNone/>
            </a:pPr>
            <a:r>
              <a:rPr lang="ja-JP" altLang="en-US" sz="4800">
                <a:solidFill>
                  <a:srgbClr val="07B53B"/>
                </a:solidFill>
                <a:latin typeface="ヒラギノ角ゴ ProN W6"/>
                <a:ea typeface="ヒラギノ角ゴ ProN W6"/>
                <a:cs typeface="ヒラギノ角ゴ ProN W6"/>
              </a:rPr>
              <a:t>以下のメリットを得られる</a:t>
            </a:r>
            <a:endParaRPr lang="en-US" altLang="ja-JP" sz="4800" dirty="0">
              <a:solidFill>
                <a:srgbClr val="07B53B"/>
              </a:solidFill>
              <a:latin typeface="ヒラギノ角ゴ ProN W6"/>
              <a:ea typeface="ヒラギノ角ゴ ProN W6"/>
              <a:cs typeface="ヒラギノ角ゴ ProN W6"/>
            </a:endParaRPr>
          </a:p>
          <a:p>
            <a:pPr marL="495300" lvl="1" indent="-495300">
              <a:lnSpc>
                <a:spcPct val="100000"/>
              </a:lnSpc>
            </a:pPr>
            <a:r>
              <a:rPr lang="ja-JP" altLang="en-US" sz="4800">
                <a:solidFill>
                  <a:schemeClr val="bg1">
                    <a:lumMod val="50000"/>
                  </a:schemeClr>
                </a:solidFill>
                <a:latin typeface="ヒラギノ角ゴ ProN W6"/>
                <a:ea typeface="ヒラギノ角ゴ ProN W6"/>
                <a:cs typeface="ヒラギノ角ゴ ProN W6"/>
              </a:rPr>
              <a:t>仕事に必要な技能の習得</a:t>
            </a:r>
            <a:endParaRPr lang="en-US" altLang="ja-JP" sz="4800" dirty="0">
              <a:solidFill>
                <a:schemeClr val="bg1">
                  <a:lumMod val="50000"/>
                </a:schemeClr>
              </a:solidFill>
              <a:latin typeface="ヒラギノ角ゴ ProN W6"/>
              <a:ea typeface="ヒラギノ角ゴ ProN W6"/>
              <a:cs typeface="ヒラギノ角ゴ ProN W6"/>
            </a:endParaRPr>
          </a:p>
          <a:p>
            <a:pPr marL="495300" lvl="1" indent="-495300">
              <a:lnSpc>
                <a:spcPct val="100000"/>
              </a:lnSpc>
            </a:pPr>
            <a:r>
              <a:rPr lang="ja-JP" altLang="en-US" sz="4800">
                <a:solidFill>
                  <a:schemeClr val="bg1">
                    <a:lumMod val="50000"/>
                  </a:schemeClr>
                </a:solidFill>
                <a:latin typeface="ヒラギノ角ゴ ProN W6"/>
                <a:ea typeface="ヒラギノ角ゴ ProN W6"/>
                <a:cs typeface="ヒラギノ角ゴ ProN W6"/>
              </a:rPr>
              <a:t>チームの強化</a:t>
            </a:r>
            <a:endParaRPr lang="en-US" altLang="ja-JP" sz="4800" dirty="0">
              <a:solidFill>
                <a:schemeClr val="bg1">
                  <a:lumMod val="50000"/>
                </a:schemeClr>
              </a:solidFill>
              <a:latin typeface="ヒラギノ角ゴ ProN W6"/>
              <a:ea typeface="ヒラギノ角ゴ ProN W6"/>
              <a:cs typeface="ヒラギノ角ゴ ProN W6"/>
            </a:endParaRPr>
          </a:p>
          <a:p>
            <a:pPr marL="495300" lvl="1" indent="-495300">
              <a:lnSpc>
                <a:spcPct val="100000"/>
              </a:lnSpc>
            </a:pPr>
            <a:r>
              <a:rPr lang="ja-JP" altLang="en-US" sz="4800">
                <a:solidFill>
                  <a:schemeClr val="bg1">
                    <a:lumMod val="50000"/>
                  </a:schemeClr>
                </a:solidFill>
                <a:latin typeface="ヒラギノ角ゴ ProN W6"/>
                <a:ea typeface="ヒラギノ角ゴ ProN W6"/>
                <a:cs typeface="ヒラギノ角ゴ ProN W6"/>
              </a:rPr>
              <a:t>チームのプロセス改善</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spTree>
    <p:extLst>
      <p:ext uri="{BB962C8B-B14F-4D97-AF65-F5344CB8AC3E}">
        <p14:creationId xmlns:p14="http://schemas.microsoft.com/office/powerpoint/2010/main" val="1392784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58</a:t>
            </a:fld>
            <a:endParaRPr kumimoji="1" lang="ja-JP" altLang="en-US"/>
          </a:p>
        </p:txBody>
      </p:sp>
      <p:sp>
        <p:nvSpPr>
          <p:cNvPr id="3" name="テキスト ボックス 2"/>
          <p:cNvSpPr txBox="1"/>
          <p:nvPr/>
        </p:nvSpPr>
        <p:spPr>
          <a:xfrm>
            <a:off x="628650" y="2120648"/>
            <a:ext cx="7887600" cy="720000"/>
          </a:xfrm>
          <a:prstGeom prst="rect">
            <a:avLst/>
          </a:prstGeom>
          <a:solidFill>
            <a:schemeClr val="bg1">
              <a:lumMod val="50000"/>
            </a:schemeClr>
          </a:solidFill>
          <a:ln>
            <a:solidFill>
              <a:schemeClr val="bg1">
                <a:lumMod val="50000"/>
              </a:schemeClr>
            </a:solidFill>
          </a:ln>
          <a:effectLst/>
        </p:spPr>
        <p:txBody>
          <a:bodyPr wrap="square" rtlCol="0" anchor="ctr" anchorCtr="0">
            <a:noAutofit/>
          </a:bodyPr>
          <a:lstStyle/>
          <a:p>
            <a:r>
              <a:rPr lang="en-US" altLang="ja-JP" sz="2800" dirty="0">
                <a:solidFill>
                  <a:schemeClr val="bg1"/>
                </a:solidFill>
                <a:latin typeface="Hiragino Kaku Gothic ProN W6" charset="-128"/>
                <a:ea typeface="Hiragino Kaku Gothic ProN W6" charset="-128"/>
                <a:cs typeface="Hiragino Kaku Gothic ProN W6" charset="-128"/>
              </a:rPr>
              <a:t>1. </a:t>
            </a:r>
            <a:r>
              <a:rPr lang="ja-JP" altLang="en-US" sz="2800">
                <a:solidFill>
                  <a:schemeClr val="bg1"/>
                </a:solidFill>
                <a:latin typeface="Hiragino Kaku Gothic ProN W6" charset="-128"/>
                <a:ea typeface="Hiragino Kaku Gothic ProN W6" charset="-128"/>
                <a:cs typeface="Hiragino Kaku Gothic ProN W6" charset="-128"/>
              </a:rPr>
              <a:t>プロダクト開発チームと共に在る</a:t>
            </a:r>
          </a:p>
        </p:txBody>
      </p:sp>
      <p:sp>
        <p:nvSpPr>
          <p:cNvPr id="7" name="テキスト ボックス 6"/>
          <p:cNvSpPr txBox="1"/>
          <p:nvPr/>
        </p:nvSpPr>
        <p:spPr>
          <a:xfrm>
            <a:off x="628650" y="3532549"/>
            <a:ext cx="7887600" cy="720000"/>
          </a:xfrm>
          <a:prstGeom prst="rect">
            <a:avLst/>
          </a:prstGeom>
          <a:solidFill>
            <a:schemeClr val="bg1">
              <a:lumMod val="50000"/>
            </a:schemeClr>
          </a:solidFill>
          <a:ln>
            <a:solidFill>
              <a:schemeClr val="bg1">
                <a:lumMod val="50000"/>
              </a:schemeClr>
            </a:solidFill>
          </a:ln>
          <a:effectLst/>
        </p:spPr>
        <p:txBody>
          <a:bodyPr wrap="square" rtlCol="0" anchor="ctr" anchorCtr="0">
            <a:noAutofit/>
          </a:bodyPr>
          <a:lstStyle/>
          <a:p>
            <a:r>
              <a:rPr lang="en-US" altLang="ja-JP" sz="2800" dirty="0">
                <a:solidFill>
                  <a:schemeClr val="bg1"/>
                </a:solidFill>
                <a:latin typeface="Hiragino Kaku Gothic ProN W6" charset="-128"/>
                <a:ea typeface="Hiragino Kaku Gothic ProN W6" charset="-128"/>
                <a:cs typeface="Hiragino Kaku Gothic ProN W6" charset="-128"/>
              </a:rPr>
              <a:t>2. </a:t>
            </a:r>
            <a:r>
              <a:rPr lang="en" altLang="ja-JP" sz="2800" dirty="0">
                <a:solidFill>
                  <a:schemeClr val="bg1"/>
                </a:solidFill>
                <a:latin typeface="Hiragino Kaku Gothic ProN W6" charset="-128"/>
                <a:ea typeface="Hiragino Kaku Gothic ProN W6" charset="-128"/>
                <a:cs typeface="Hiragino Kaku Gothic ProN W6" charset="-128"/>
              </a:rPr>
              <a:t>Learning Session </a:t>
            </a:r>
            <a:r>
              <a:rPr lang="en-US" altLang="ja-JP" sz="2800" dirty="0">
                <a:solidFill>
                  <a:schemeClr val="bg1"/>
                </a:solidFill>
                <a:latin typeface="Hiragino Kaku Gothic ProN W6" charset="-128"/>
                <a:ea typeface="Hiragino Kaku Gothic ProN W6" charset="-128"/>
                <a:cs typeface="Hiragino Kaku Gothic ProN W6" charset="-128"/>
              </a:rPr>
              <a:t>:</a:t>
            </a:r>
            <a:r>
              <a:rPr lang="en" altLang="ja-JP" sz="2800" dirty="0">
                <a:solidFill>
                  <a:schemeClr val="bg1"/>
                </a:solidFill>
                <a:latin typeface="Hiragino Kaku Gothic ProN W6" charset="-128"/>
                <a:ea typeface="Hiragino Kaku Gothic ProN W6" charset="-128"/>
                <a:cs typeface="Hiragino Kaku Gothic ProN W6" charset="-128"/>
              </a:rPr>
              <a:t> </a:t>
            </a:r>
            <a:r>
              <a:rPr lang="ja-JP" altLang="en-US" sz="2800">
                <a:solidFill>
                  <a:schemeClr val="bg1"/>
                </a:solidFill>
                <a:latin typeface="Hiragino Kaku Gothic ProN W6" charset="-128"/>
                <a:ea typeface="Hiragino Kaku Gothic ProN W6" charset="-128"/>
                <a:cs typeface="Hiragino Kaku Gothic ProN W6" charset="-128"/>
              </a:rPr>
              <a:t>チーム力の強化</a:t>
            </a:r>
          </a:p>
        </p:txBody>
      </p:sp>
      <p:sp>
        <p:nvSpPr>
          <p:cNvPr id="10" name="テキスト ボックス 9"/>
          <p:cNvSpPr txBox="1"/>
          <p:nvPr/>
        </p:nvSpPr>
        <p:spPr>
          <a:xfrm>
            <a:off x="628650" y="4944449"/>
            <a:ext cx="7887600" cy="720000"/>
          </a:xfrm>
          <a:prstGeom prst="rect">
            <a:avLst/>
          </a:prstGeom>
          <a:solidFill>
            <a:srgbClr val="07B53B"/>
          </a:solidFill>
          <a:ln>
            <a:solidFill>
              <a:srgbClr val="07B53B"/>
            </a:solidFill>
          </a:ln>
          <a:effectLst/>
        </p:spPr>
        <p:txBody>
          <a:bodyPr wrap="square" rtlCol="0" anchor="ctr" anchorCtr="0">
            <a:noAutofit/>
          </a:bodyPr>
          <a:lstStyle/>
          <a:p>
            <a:r>
              <a:rPr lang="en-US" altLang="ja-JP" sz="2800" dirty="0">
                <a:solidFill>
                  <a:schemeClr val="bg1"/>
                </a:solidFill>
                <a:latin typeface="Hiragino Kaku Gothic ProN W6" charset="-128"/>
                <a:ea typeface="Hiragino Kaku Gothic ProN W6" charset="-128"/>
                <a:cs typeface="Hiragino Kaku Gothic ProN W6" charset="-128"/>
              </a:rPr>
              <a:t>3. </a:t>
            </a:r>
            <a:r>
              <a:rPr lang="en" altLang="ja-JP" sz="2800" dirty="0">
                <a:solidFill>
                  <a:schemeClr val="bg1"/>
                </a:solidFill>
                <a:latin typeface="Hiragino Kaku Gothic ProN W6" charset="-128"/>
                <a:ea typeface="Hiragino Kaku Gothic ProN W6" charset="-128"/>
                <a:cs typeface="Hiragino Kaku Gothic ProN W6" charset="-128"/>
              </a:rPr>
              <a:t>Design Sprint </a:t>
            </a:r>
            <a:r>
              <a:rPr lang="en-US" altLang="ja-JP" sz="2800" dirty="0">
                <a:solidFill>
                  <a:schemeClr val="bg1"/>
                </a:solidFill>
                <a:latin typeface="Hiragino Kaku Gothic ProN W6" charset="-128"/>
                <a:ea typeface="Hiragino Kaku Gothic ProN W6" charset="-128"/>
                <a:cs typeface="Hiragino Kaku Gothic ProN W6" charset="-128"/>
              </a:rPr>
              <a:t>:</a:t>
            </a:r>
            <a:r>
              <a:rPr lang="en" altLang="ja-JP" sz="2800" dirty="0">
                <a:solidFill>
                  <a:schemeClr val="bg1"/>
                </a:solidFill>
                <a:latin typeface="Hiragino Kaku Gothic ProN W6" charset="-128"/>
                <a:ea typeface="Hiragino Kaku Gothic ProN W6" charset="-128"/>
                <a:cs typeface="Hiragino Kaku Gothic ProN W6" charset="-128"/>
              </a:rPr>
              <a:t> </a:t>
            </a:r>
            <a:r>
              <a:rPr lang="ja-JP" altLang="en-US" sz="2800">
                <a:solidFill>
                  <a:schemeClr val="bg1"/>
                </a:solidFill>
                <a:latin typeface="Hiragino Kaku Gothic ProN W6" charset="-128"/>
                <a:ea typeface="Hiragino Kaku Gothic ProN W6" charset="-128"/>
                <a:cs typeface="Hiragino Kaku Gothic ProN W6" charset="-128"/>
              </a:rPr>
              <a:t>技術戦略の策定・実施</a:t>
            </a:r>
          </a:p>
        </p:txBody>
      </p:sp>
    </p:spTree>
    <p:extLst>
      <p:ext uri="{BB962C8B-B14F-4D97-AF65-F5344CB8AC3E}">
        <p14:creationId xmlns:p14="http://schemas.microsoft.com/office/powerpoint/2010/main" val="25278407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とあるチームの課題</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59</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1130300" lvl="1" indent="-1116013" algn="ctr">
              <a:lnSpc>
                <a:spcPct val="100000"/>
              </a:lnSpc>
              <a:buNone/>
            </a:pPr>
            <a:r>
              <a:rPr lang="ja-JP" altLang="en-US" sz="4800">
                <a:solidFill>
                  <a:srgbClr val="FF0000"/>
                </a:solidFill>
                <a:latin typeface="Hiragino Kaku Gothic ProN W6" panose="020B0300000000000000" pitchFamily="34" charset="-128"/>
                <a:ea typeface="Hiragino Kaku Gothic ProN W6" panose="020B0300000000000000" pitchFamily="34" charset="-128"/>
                <a:cs typeface="ヒラギノ角ゴ ProN W6"/>
              </a:rPr>
              <a:t>テスト自動化を</a:t>
            </a:r>
            <a:endParaRPr lang="en-US" altLang="ja-JP" sz="4800" dirty="0">
              <a:solidFill>
                <a:srgbClr val="FF0000"/>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rgbClr val="FF0000"/>
                </a:solidFill>
                <a:latin typeface="Hiragino Kaku Gothic ProN W6" panose="020B0300000000000000" pitchFamily="34" charset="-128"/>
                <a:ea typeface="Hiragino Kaku Gothic ProN W6" panose="020B0300000000000000" pitchFamily="34" charset="-128"/>
                <a:cs typeface="ヒラギノ角ゴ ProN W6"/>
              </a:rPr>
              <a:t>改善したい！が</a:t>
            </a:r>
            <a:r>
              <a:rPr lang="en-US" altLang="ja-JP" sz="4800" dirty="0">
                <a:solidFill>
                  <a:srgbClr val="FF0000"/>
                </a:solidFill>
                <a:latin typeface="Hiragino Kaku Gothic ProN W6" panose="020B0300000000000000" pitchFamily="34" charset="-128"/>
                <a:ea typeface="Hiragino Kaku Gothic ProN W6" panose="020B0300000000000000" pitchFamily="34" charset="-128"/>
                <a:cs typeface="ヒラギノ角ゴ ProN W6"/>
              </a:rPr>
              <a:t>…</a:t>
            </a:r>
          </a:p>
          <a:p>
            <a:pPr marL="1130300" lvl="1" indent="-1116013">
              <a:lnSpc>
                <a:spcPct val="100000"/>
              </a:lnSpc>
              <a:buNone/>
            </a:pP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452438" lvl="1" indent="-43815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何から手をつければ良いかが</a:t>
            </a:r>
            <a:b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b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分からずに混乱</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452438" lvl="1" indent="-43815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チーム内でも意見がバラバラ</a:t>
            </a:r>
            <a:b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b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（課題の優先順位・手法・ツールなど）</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pic>
        <p:nvPicPr>
          <p:cNvPr id="5" name="図 4">
            <a:extLst>
              <a:ext uri="{FF2B5EF4-FFF2-40B4-BE49-F238E27FC236}">
                <a16:creationId xmlns:a16="http://schemas.microsoft.com/office/drawing/2014/main" id="{CB440A1E-9D8C-0842-983F-9E614EA5C618}"/>
              </a:ext>
            </a:extLst>
          </p:cNvPr>
          <p:cNvPicPr>
            <a:picLocks noChangeAspect="1"/>
          </p:cNvPicPr>
          <p:nvPr/>
        </p:nvPicPr>
        <p:blipFill>
          <a:blip r:embed="rId3"/>
          <a:stretch>
            <a:fillRect/>
          </a:stretch>
        </p:blipFill>
        <p:spPr>
          <a:xfrm>
            <a:off x="6796800" y="2964424"/>
            <a:ext cx="2347200" cy="2341332"/>
          </a:xfrm>
          <a:prstGeom prst="rect">
            <a:avLst/>
          </a:prstGeom>
          <a:ln>
            <a:noFill/>
          </a:ln>
        </p:spPr>
      </p:pic>
    </p:spTree>
    <p:extLst>
      <p:ext uri="{BB962C8B-B14F-4D97-AF65-F5344CB8AC3E}">
        <p14:creationId xmlns:p14="http://schemas.microsoft.com/office/powerpoint/2010/main" val="2006247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328806"/>
            <a:ext cx="9144000" cy="524442"/>
          </a:xfrm>
          <a:noFill/>
          <a:ln>
            <a:noFill/>
          </a:ln>
        </p:spPr>
        <p:txBody>
          <a:bodyPr/>
          <a:lstStyle/>
          <a:p>
            <a:r>
              <a:rPr lang="ja-JP" altLang="en-US" sz="4800">
                <a:latin typeface="ヒラギノ角ゴ ProN W6"/>
                <a:ea typeface="ヒラギノ角ゴ ProN W6"/>
                <a:cs typeface="ヒラギノ角ゴ ProN W6"/>
              </a:rPr>
              <a:t>調理・加工のための</a:t>
            </a:r>
            <a:r>
              <a:rPr lang="en-US" altLang="ja-JP" sz="4800" dirty="0">
                <a:latin typeface="ヒラギノ角ゴ ProN W6"/>
                <a:ea typeface="ヒラギノ角ゴ ProN W6"/>
                <a:cs typeface="ヒラギノ角ゴ ProN W6"/>
              </a:rPr>
              <a:t>3</a:t>
            </a:r>
            <a:r>
              <a:rPr lang="ja-JP" altLang="en-US" sz="4800">
                <a:latin typeface="ヒラギノ角ゴ ProN W6"/>
                <a:ea typeface="ヒラギノ角ゴ ProN W6"/>
                <a:cs typeface="ヒラギノ角ゴ ProN W6"/>
              </a:rPr>
              <a:t>つのキー</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6</a:t>
            </a:fld>
            <a:endParaRPr kumimoji="1" lang="ja-JP" altLang="en-US"/>
          </a:p>
        </p:txBody>
      </p:sp>
      <p:sp>
        <p:nvSpPr>
          <p:cNvPr id="5" name="コンテンツ プレースホルダー 8">
            <a:extLst>
              <a:ext uri="{FF2B5EF4-FFF2-40B4-BE49-F238E27FC236}">
                <a16:creationId xmlns:a16="http://schemas.microsoft.com/office/drawing/2014/main" id="{0F88105D-33A3-ED4C-B60F-205840BA4DFE}"/>
              </a:ext>
            </a:extLst>
          </p:cNvPr>
          <p:cNvSpPr txBox="1">
            <a:spLocks/>
          </p:cNvSpPr>
          <p:nvPr/>
        </p:nvSpPr>
        <p:spPr>
          <a:xfrm>
            <a:off x="628650" y="1689099"/>
            <a:ext cx="7887600" cy="1440000"/>
          </a:xfrm>
          <a:prstGeom prst="rect">
            <a:avLst/>
          </a:prstGeom>
          <a:noFill/>
          <a:ln>
            <a:no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452438" lvl="1" indent="-438150"/>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考え続ける</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sp>
        <p:nvSpPr>
          <p:cNvPr id="6" name="コンテンツ プレースホルダー 8">
            <a:extLst>
              <a:ext uri="{FF2B5EF4-FFF2-40B4-BE49-F238E27FC236}">
                <a16:creationId xmlns:a16="http://schemas.microsoft.com/office/drawing/2014/main" id="{25546321-3152-5640-B826-4D2F392D0F9A}"/>
              </a:ext>
            </a:extLst>
          </p:cNvPr>
          <p:cNvSpPr txBox="1">
            <a:spLocks/>
          </p:cNvSpPr>
          <p:nvPr/>
        </p:nvSpPr>
        <p:spPr>
          <a:xfrm>
            <a:off x="628650" y="3172299"/>
            <a:ext cx="7887600" cy="1440000"/>
          </a:xfrm>
          <a:prstGeom prst="rect">
            <a:avLst/>
          </a:prstGeom>
          <a:noFill/>
          <a:ln>
            <a:no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452438" lvl="1" indent="-438150"/>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試し続ける</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sp>
        <p:nvSpPr>
          <p:cNvPr id="7" name="コンテンツ プレースホルダー 8">
            <a:extLst>
              <a:ext uri="{FF2B5EF4-FFF2-40B4-BE49-F238E27FC236}">
                <a16:creationId xmlns:a16="http://schemas.microsoft.com/office/drawing/2014/main" id="{2DF34281-B223-034D-842B-D46B3D0ACB04}"/>
              </a:ext>
            </a:extLst>
          </p:cNvPr>
          <p:cNvSpPr txBox="1">
            <a:spLocks/>
          </p:cNvSpPr>
          <p:nvPr/>
        </p:nvSpPr>
        <p:spPr>
          <a:xfrm>
            <a:off x="628650" y="4655499"/>
            <a:ext cx="7887600" cy="1440000"/>
          </a:xfrm>
          <a:prstGeom prst="rect">
            <a:avLst/>
          </a:prstGeom>
          <a:noFill/>
          <a:ln>
            <a:no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452438" lvl="1" indent="-438150"/>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よかったら取り入れる</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spTree>
    <p:extLst>
      <p:ext uri="{BB962C8B-B14F-4D97-AF65-F5344CB8AC3E}">
        <p14:creationId xmlns:p14="http://schemas.microsoft.com/office/powerpoint/2010/main" val="327449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仮説</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60</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14288" lvl="1" indent="0" algn="ctr">
              <a:lnSpc>
                <a:spcPct val="100000"/>
              </a:lnSpc>
              <a:buNone/>
            </a:pPr>
            <a:r>
              <a:rPr lang="ja-JP" altLang="en-US" sz="4800">
                <a:solidFill>
                  <a:srgbClr val="9437FF"/>
                </a:solidFill>
                <a:latin typeface="Hiragino Kaku Gothic ProN W6" panose="020B0300000000000000" pitchFamily="34" charset="-128"/>
                <a:ea typeface="Hiragino Kaku Gothic ProN W6" panose="020B0300000000000000" pitchFamily="34" charset="-128"/>
                <a:cs typeface="ヒラギノ角ゴ ProN W6"/>
              </a:rPr>
              <a:t>「分からない」ことを</a:t>
            </a:r>
            <a:endParaRPr lang="en-US" altLang="ja-JP" sz="4800" dirty="0">
              <a:solidFill>
                <a:srgbClr val="9437FF"/>
              </a:solidFill>
              <a:latin typeface="Hiragino Kaku Gothic ProN W6" panose="020B0300000000000000" pitchFamily="34" charset="-128"/>
              <a:ea typeface="Hiragino Kaku Gothic ProN W6" panose="020B0300000000000000" pitchFamily="34" charset="-128"/>
              <a:cs typeface="ヒラギノ角ゴ ProN W6"/>
            </a:endParaRPr>
          </a:p>
          <a:p>
            <a:pPr marL="14288" lvl="1" indent="0" algn="ctr">
              <a:lnSpc>
                <a:spcPct val="100000"/>
              </a:lnSpc>
              <a:buNone/>
            </a:pPr>
            <a:r>
              <a:rPr lang="ja-JP" altLang="en-US" sz="4800">
                <a:solidFill>
                  <a:srgbClr val="9437FF"/>
                </a:solidFill>
                <a:latin typeface="Hiragino Kaku Gothic ProN W6" panose="020B0300000000000000" pitchFamily="34" charset="-128"/>
                <a:ea typeface="Hiragino Kaku Gothic ProN W6" panose="020B0300000000000000" pitchFamily="34" charset="-128"/>
                <a:cs typeface="ヒラギノ角ゴ ProN W6"/>
              </a:rPr>
              <a:t>「分かる」仕掛けが</a:t>
            </a:r>
            <a:endParaRPr lang="en-US" altLang="ja-JP" sz="4800" dirty="0">
              <a:solidFill>
                <a:srgbClr val="9437FF"/>
              </a:solidFill>
              <a:latin typeface="Hiragino Kaku Gothic ProN W6" panose="020B0300000000000000" pitchFamily="34" charset="-128"/>
              <a:ea typeface="Hiragino Kaku Gothic ProN W6" panose="020B0300000000000000" pitchFamily="34" charset="-128"/>
              <a:cs typeface="ヒラギノ角ゴ ProN W6"/>
            </a:endParaRPr>
          </a:p>
          <a:p>
            <a:pPr marL="14288" lvl="1" indent="0" algn="ctr">
              <a:lnSpc>
                <a:spcPct val="100000"/>
              </a:lnSpc>
              <a:buNone/>
            </a:pPr>
            <a:r>
              <a:rPr lang="ja-JP" altLang="en-US" sz="4800">
                <a:solidFill>
                  <a:srgbClr val="9437FF"/>
                </a:solidFill>
                <a:latin typeface="Hiragino Kaku Gothic ProN W6" panose="020B0300000000000000" pitchFamily="34" charset="-128"/>
                <a:ea typeface="Hiragino Kaku Gothic ProN W6" panose="020B0300000000000000" pitchFamily="34" charset="-128"/>
                <a:cs typeface="ヒラギノ角ゴ ProN W6"/>
              </a:rPr>
              <a:t>必要では？</a:t>
            </a:r>
            <a:endParaRPr lang="en-US" altLang="ja-JP" sz="4800" dirty="0">
              <a:solidFill>
                <a:srgbClr val="9437FF"/>
              </a:solidFill>
              <a:latin typeface="Hiragino Kaku Gothic ProN W6" panose="020B0300000000000000" pitchFamily="34" charset="-128"/>
              <a:ea typeface="Hiragino Kaku Gothic ProN W6" panose="020B0300000000000000" pitchFamily="34" charset="-128"/>
              <a:cs typeface="ヒラギノ角ゴ ProN W6"/>
            </a:endParaRPr>
          </a:p>
          <a:p>
            <a:pPr marL="14288" lvl="1" indent="0" algn="ctr">
              <a:lnSpc>
                <a:spcPct val="100000"/>
              </a:lnSpc>
              <a:buNone/>
            </a:pP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801688" lvl="1" indent="-43815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試してみないと判断がつかないことはある</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801688" lvl="1" indent="-43815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課題の発見・解決方法と状況の整理方法は、最初は教える人が必要</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spTree>
    <p:extLst>
      <p:ext uri="{BB962C8B-B14F-4D97-AF65-F5344CB8AC3E}">
        <p14:creationId xmlns:p14="http://schemas.microsoft.com/office/powerpoint/2010/main" val="13035908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検証のポイント</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61</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1130300" lvl="1" indent="-1116013" algn="ctr">
              <a:lnSpc>
                <a:spcPct val="100000"/>
              </a:lnSpc>
              <a:buNone/>
            </a:pP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「分からないこと」を、</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プロダクト開発チームと</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共に試しながら、</a:t>
            </a:r>
            <a:endParaRPr lang="en-US" altLang="ja-JP" sz="4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１つ１つ分かるように</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していく</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spTree>
    <p:extLst>
      <p:ext uri="{BB962C8B-B14F-4D97-AF65-F5344CB8AC3E}">
        <p14:creationId xmlns:p14="http://schemas.microsoft.com/office/powerpoint/2010/main" val="24209777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en" altLang="ja-JP" sz="4800" dirty="0">
                <a:latin typeface="ヒラギノ角ゴ ProN W6"/>
                <a:ea typeface="ヒラギノ角ゴ ProN W6"/>
                <a:cs typeface="ヒラギノ角ゴ ProN W6"/>
              </a:rPr>
              <a:t>Design Sprint #</a:t>
            </a:r>
            <a:r>
              <a:rPr lang="ja-JP" altLang="en-US" sz="4800">
                <a:latin typeface="ヒラギノ角ゴ ProN W6"/>
                <a:ea typeface="ヒラギノ角ゴ ProN W6"/>
                <a:cs typeface="ヒラギノ角ゴ ProN W6"/>
              </a:rPr>
              <a:t>とは</a:t>
            </a:r>
            <a:endParaRPr kumimoji="1" lang="ja-JP" altLang="en-US" sz="4800">
              <a:latin typeface="Hiragino Kaku Gothic ProN W6" panose="020B0300000000000000" pitchFamily="34" charset="-128"/>
              <a:ea typeface="Hiragino Kaku Gothic ProN W6" panose="020B0300000000000000" pitchFamily="34" charset="-128"/>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62</a:t>
            </a:fld>
            <a:endParaRPr kumimoji="1" lang="ja-JP" altLang="en-US"/>
          </a:p>
        </p:txBody>
      </p:sp>
      <p:sp>
        <p:nvSpPr>
          <p:cNvPr id="10" name="コンテンツ プレースホルダー 8">
            <a:extLst>
              <a:ext uri="{FF2B5EF4-FFF2-40B4-BE49-F238E27FC236}">
                <a16:creationId xmlns:a16="http://schemas.microsoft.com/office/drawing/2014/main" id="{6E7EFD24-0832-4B41-8E10-75269272B5D8}"/>
              </a:ext>
            </a:extLst>
          </p:cNvPr>
          <p:cNvSpPr txBox="1">
            <a:spLocks/>
          </p:cNvSpPr>
          <p:nvPr/>
        </p:nvSpPr>
        <p:spPr>
          <a:xfrm>
            <a:off x="2610465" y="1689099"/>
            <a:ext cx="5904885" cy="4406400"/>
          </a:xfrm>
          <a:prstGeom prst="rect">
            <a:avLst/>
          </a:prstGeom>
          <a:noFill/>
          <a:ln>
            <a:no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363538" lvl="1" indent="-349250">
              <a:lnSpc>
                <a:spcPct val="100000"/>
              </a:lnSpc>
            </a:pP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Google Ventures</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社が、</a:t>
            </a:r>
            <a:b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b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スタートアップへの投資・支援で</a:t>
            </a:r>
            <a:b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b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活用している方法論</a:t>
            </a:r>
            <a:b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b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（例）</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049321" lvl="3" indent="-349250">
              <a:lnSpc>
                <a:spcPct val="100000"/>
              </a:lnSpc>
            </a:pP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Slack</a:t>
            </a:r>
          </a:p>
          <a:p>
            <a:pPr marL="1049321" lvl="3" indent="-349250">
              <a:lnSpc>
                <a:spcPct val="100000"/>
              </a:lnSpc>
            </a:pP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Blue Bottle Coffee</a:t>
            </a:r>
          </a:p>
          <a:p>
            <a:pPr marL="363538" lvl="1" indent="-34925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以下を、１週間単位で実施する</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706429" lvl="2" indent="-34925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アイデア出し</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706429" lvl="2" indent="-34925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プロトタイピング</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706429" lvl="2" indent="-34925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ユーザー実験</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512763" lvl="1" indent="-496888">
              <a:lnSpc>
                <a:spcPct val="100000"/>
              </a:lnSpc>
              <a:buNone/>
            </a:pPr>
            <a:r>
              <a:rPr lang="en"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hlinkClick r:id="rId3"/>
              </a:rPr>
              <a:t>https://www.gv.com/sprint/</a:t>
            </a:r>
            <a:endParaRPr lang="en"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pic>
        <p:nvPicPr>
          <p:cNvPr id="3" name="図 2">
            <a:hlinkClick r:id="rId4"/>
            <a:extLst>
              <a:ext uri="{FF2B5EF4-FFF2-40B4-BE49-F238E27FC236}">
                <a16:creationId xmlns:a16="http://schemas.microsoft.com/office/drawing/2014/main" id="{1F139AA8-BCB8-774D-9801-275323EB67F6}"/>
              </a:ext>
            </a:extLst>
          </p:cNvPr>
          <p:cNvPicPr>
            <a:picLocks noChangeAspect="1"/>
          </p:cNvPicPr>
          <p:nvPr/>
        </p:nvPicPr>
        <p:blipFill>
          <a:blip r:embed="rId5"/>
          <a:stretch>
            <a:fillRect/>
          </a:stretch>
        </p:blipFill>
        <p:spPr>
          <a:xfrm>
            <a:off x="628650" y="2384037"/>
            <a:ext cx="1978840" cy="3016524"/>
          </a:xfrm>
          <a:prstGeom prst="rect">
            <a:avLst/>
          </a:prstGeom>
          <a:ln>
            <a:solidFill>
              <a:schemeClr val="tx1">
                <a:lumMod val="50000"/>
              </a:schemeClr>
            </a:solidFill>
          </a:ln>
        </p:spPr>
      </p:pic>
    </p:spTree>
    <p:extLst>
      <p:ext uri="{BB962C8B-B14F-4D97-AF65-F5344CB8AC3E}">
        <p14:creationId xmlns:p14="http://schemas.microsoft.com/office/powerpoint/2010/main" val="13831103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ポイント</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63</a:t>
            </a:fld>
            <a:endParaRPr kumimoji="1" lang="ja-JP" altLang="en-US"/>
          </a:p>
        </p:txBody>
      </p:sp>
      <p:sp>
        <p:nvSpPr>
          <p:cNvPr id="9" name="コンテンツ プレースホルダー 8"/>
          <p:cNvSpPr>
            <a:spLocks noGrp="1"/>
          </p:cNvSpPr>
          <p:nvPr>
            <p:ph idx="1"/>
          </p:nvPr>
        </p:nvSpPr>
        <p:spPr>
          <a:xfrm>
            <a:off x="3148650" y="1689099"/>
            <a:ext cx="5366700" cy="4406400"/>
          </a:xfrm>
          <a:noFill/>
          <a:ln>
            <a:noFill/>
          </a:ln>
        </p:spPr>
        <p:txBody>
          <a:bodyPr anchor="ctr" anchorCtr="0">
            <a:noAutofit/>
          </a:bodyPr>
          <a:lstStyle/>
          <a:p>
            <a:pPr marL="1130300" lvl="1" indent="-1116013" algn="ctr">
              <a:lnSpc>
                <a:spcPct val="100000"/>
              </a:lnSpc>
              <a:buNone/>
            </a:pPr>
            <a:r>
              <a:rPr lang="ja-JP" altLang="en-US" sz="2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１週間ごとに「動くモノ」を</a:t>
            </a:r>
            <a:endParaRPr lang="en-US" altLang="ja-JP" sz="2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2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作成・デモし、</a:t>
            </a:r>
            <a:endParaRPr lang="en-US" altLang="ja-JP" sz="2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2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短時間の議論で意思決定を行う</a:t>
            </a:r>
            <a:endParaRPr lang="en-US" altLang="ja-JP" sz="2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nSpc>
                <a:spcPct val="100000"/>
              </a:lnSpc>
              <a:buNone/>
            </a:pP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363538" lvl="1" indent="-34925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ダメなら捨てられる</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706429" lvl="2" indent="-34925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時間をかけたアイデアは、心理的に捨てづらくなる</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363538" lvl="1" indent="-34925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毎週分かることを増やせる</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363538" lvl="1" indent="-34925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チームの自律性を伸ばせる</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pic>
        <p:nvPicPr>
          <p:cNvPr id="7" name="図 6">
            <a:extLst>
              <a:ext uri="{FF2B5EF4-FFF2-40B4-BE49-F238E27FC236}">
                <a16:creationId xmlns:a16="http://schemas.microsoft.com/office/drawing/2014/main" id="{04214CF9-718E-F248-841B-8C348A8546BB}"/>
              </a:ext>
            </a:extLst>
          </p:cNvPr>
          <p:cNvPicPr>
            <a:picLocks noChangeAspect="1"/>
          </p:cNvPicPr>
          <p:nvPr/>
        </p:nvPicPr>
        <p:blipFill>
          <a:blip r:embed="rId3"/>
          <a:stretch>
            <a:fillRect/>
          </a:stretch>
        </p:blipFill>
        <p:spPr>
          <a:xfrm>
            <a:off x="628649" y="2228932"/>
            <a:ext cx="2520000" cy="3326733"/>
          </a:xfrm>
          <a:prstGeom prst="rect">
            <a:avLst/>
          </a:prstGeom>
          <a:noFill/>
          <a:ln>
            <a:noFill/>
          </a:ln>
        </p:spPr>
      </p:pic>
    </p:spTree>
    <p:extLst>
      <p:ext uri="{BB962C8B-B14F-4D97-AF65-F5344CB8AC3E}">
        <p14:creationId xmlns:p14="http://schemas.microsoft.com/office/powerpoint/2010/main" val="28975484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p:spPr>
        <p:txBody>
          <a:bodyPr/>
          <a:lstStyle/>
          <a:p>
            <a:r>
              <a:rPr kumimoji="1" lang="ja-JP" altLang="en-US" sz="4800">
                <a:latin typeface="ヒラギノ角ゴ ProN W6"/>
                <a:ea typeface="ヒラギノ角ゴ ProN W6"/>
                <a:cs typeface="ヒラギノ角ゴ ProN W6"/>
              </a:rPr>
              <a:t>実施＆成果記録</a:t>
            </a:r>
            <a:r>
              <a:rPr kumimoji="1" lang="en-US" altLang="ja-JP" sz="4800" dirty="0">
                <a:latin typeface="ヒラギノ角ゴ ProN W6"/>
                <a:ea typeface="ヒラギノ角ゴ ProN W6"/>
                <a:cs typeface="ヒラギノ角ゴ ProN W6"/>
              </a:rPr>
              <a:t> (1)</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64</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2321806129"/>
              </p:ext>
            </p:extLst>
          </p:nvPr>
        </p:nvGraphicFramePr>
        <p:xfrm>
          <a:off x="628650" y="1735810"/>
          <a:ext cx="7886700" cy="3718560"/>
        </p:xfrm>
        <a:graphic>
          <a:graphicData uri="http://schemas.openxmlformats.org/drawingml/2006/table">
            <a:tbl>
              <a:tblPr firstRow="1">
                <a:tableStyleId>{21E4AEA4-8DFA-4A89-87EB-49C32662AFE0}</a:tableStyleId>
              </a:tblPr>
              <a:tblGrid>
                <a:gridCol w="1680597">
                  <a:extLst>
                    <a:ext uri="{9D8B030D-6E8A-4147-A177-3AD203B41FA5}">
                      <a16:colId xmlns:a16="http://schemas.microsoft.com/office/drawing/2014/main" val="20000"/>
                    </a:ext>
                  </a:extLst>
                </a:gridCol>
                <a:gridCol w="6206103">
                  <a:extLst>
                    <a:ext uri="{9D8B030D-6E8A-4147-A177-3AD203B41FA5}">
                      <a16:colId xmlns:a16="http://schemas.microsoft.com/office/drawing/2014/main" val="20001"/>
                    </a:ext>
                  </a:extLst>
                </a:gridCol>
              </a:tblGrid>
              <a:tr h="579685">
                <a:tc>
                  <a:txBody>
                    <a:bodyPr/>
                    <a:lstStyle/>
                    <a:p>
                      <a:pPr algn="ctr">
                        <a:lnSpc>
                          <a:spcPct val="100000"/>
                        </a:lnSpc>
                      </a:pPr>
                      <a:r>
                        <a:rPr kumimoji="1" lang="en-US" altLang="ja-JP" sz="2000" b="0" i="0" dirty="0">
                          <a:solidFill>
                            <a:schemeClr val="bg1"/>
                          </a:solidFill>
                          <a:latin typeface="Hiragino Kaku Gothic ProN W6" charset="-128"/>
                          <a:ea typeface="Hiragino Kaku Gothic ProN W6" charset="-128"/>
                          <a:cs typeface="Hiragino Kaku Gothic ProN W6" charset="-128"/>
                        </a:rPr>
                        <a:t>1</a:t>
                      </a:r>
                      <a:r>
                        <a:rPr kumimoji="1" lang="ja-JP" altLang="en-US" sz="2000" b="0" i="0">
                          <a:solidFill>
                            <a:schemeClr val="bg1"/>
                          </a:solidFill>
                          <a:latin typeface="Hiragino Kaku Gothic ProN W6" charset="-128"/>
                          <a:ea typeface="Hiragino Kaku Gothic ProN W6" charset="-128"/>
                          <a:cs typeface="Hiragino Kaku Gothic ProN W6" charset="-128"/>
                        </a:rPr>
                        <a:t>週目</a:t>
                      </a: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l">
                        <a:lnSpc>
                          <a:spcPct val="100000"/>
                        </a:lnSpc>
                      </a:pPr>
                      <a:r>
                        <a:rPr lang="en-US" altLang="ja-JP" sz="2000" b="0" i="0" dirty="0">
                          <a:solidFill>
                            <a:schemeClr val="bg1">
                              <a:lumMod val="50000"/>
                            </a:schemeClr>
                          </a:solidFill>
                          <a:latin typeface="Hiragino Kaku Gothic ProN W6" charset="-128"/>
                          <a:ea typeface="Hiragino Kaku Gothic ProN W6" charset="-128"/>
                          <a:cs typeface="Hiragino Kaku Gothic ProN W6" charset="-128"/>
                        </a:rPr>
                        <a:t>(S) </a:t>
                      </a:r>
                      <a:r>
                        <a:rPr lang="ja-JP" altLang="en-US" sz="2000" b="0" i="0">
                          <a:solidFill>
                            <a:schemeClr val="bg1">
                              <a:lumMod val="50000"/>
                            </a:schemeClr>
                          </a:solidFill>
                          <a:latin typeface="Hiragino Kaku Gothic ProN W6" charset="-128"/>
                          <a:ea typeface="Hiragino Kaku Gothic ProN W6" charset="-128"/>
                          <a:cs typeface="Hiragino Kaku Gothic ProN W6" charset="-128"/>
                        </a:rPr>
                        <a:t>考えるきっかけとして、</a:t>
                      </a:r>
                      <a:endParaRPr lang="en-US" altLang="ja-JP" sz="2000" b="0" i="0" dirty="0">
                        <a:solidFill>
                          <a:schemeClr val="bg1">
                            <a:lumMod val="50000"/>
                          </a:schemeClr>
                        </a:solidFill>
                        <a:latin typeface="Hiragino Kaku Gothic ProN W6" charset="-128"/>
                        <a:ea typeface="Hiragino Kaku Gothic ProN W6" charset="-128"/>
                        <a:cs typeface="Hiragino Kaku Gothic ProN W6" charset="-128"/>
                      </a:endParaRPr>
                    </a:p>
                    <a:p>
                      <a:pPr algn="l">
                        <a:lnSpc>
                          <a:spcPct val="100000"/>
                        </a:lnSpc>
                      </a:pPr>
                      <a:r>
                        <a:rPr lang="en-US" altLang="ja-JP" sz="2000" b="0" i="0" dirty="0">
                          <a:solidFill>
                            <a:schemeClr val="bg1">
                              <a:lumMod val="50000"/>
                            </a:schemeClr>
                          </a:solidFill>
                          <a:latin typeface="Hiragino Kaku Gothic ProN W6" charset="-128"/>
                          <a:ea typeface="Hiragino Kaku Gothic ProN W6" charset="-128"/>
                          <a:cs typeface="Hiragino Kaku Gothic ProN W6" charset="-128"/>
                        </a:rPr>
                        <a:t>Karate</a:t>
                      </a:r>
                      <a:r>
                        <a:rPr lang="ja-JP" altLang="en-US" sz="2000" b="0" i="0">
                          <a:solidFill>
                            <a:schemeClr val="bg1">
                              <a:lumMod val="50000"/>
                            </a:schemeClr>
                          </a:solidFill>
                          <a:latin typeface="Hiragino Kaku Gothic ProN W6" charset="-128"/>
                          <a:ea typeface="Hiragino Kaku Gothic ProN W6" charset="-128"/>
                          <a:cs typeface="Hiragino Kaku Gothic ProN W6" charset="-128"/>
                        </a:rPr>
                        <a:t>でのテストコード例を作成・提示</a:t>
                      </a:r>
                      <a:endParaRPr lang="en-US" altLang="ja-JP" sz="2000" b="0" i="0" dirty="0">
                        <a:solidFill>
                          <a:schemeClr val="bg1">
                            <a:lumMod val="50000"/>
                          </a:schemeClr>
                        </a:solidFill>
                        <a:latin typeface="Hiragino Kaku Gothic ProN W6" charset="-128"/>
                        <a:ea typeface="Hiragino Kaku Gothic ProN W6" charset="-128"/>
                        <a:cs typeface="Hiragino Kaku Gothic ProN W6" charset="-128"/>
                      </a:endParaRPr>
                    </a:p>
                    <a:p>
                      <a:pPr algn="l">
                        <a:lnSpc>
                          <a:spcPct val="100000"/>
                        </a:lnSpc>
                      </a:pP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　</a:t>
                      </a:r>
                      <a:r>
                        <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rPr>
                        <a:t>(T) </a:t>
                      </a: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他のツールも試してみたい！</a:t>
                      </a: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626400">
                <a:tc>
                  <a:txBody>
                    <a:bodyPr/>
                    <a:lstStyle/>
                    <a:p>
                      <a:pPr algn="ctr">
                        <a:lnSpc>
                          <a:spcPct val="100000"/>
                        </a:lnSpc>
                      </a:pPr>
                      <a:r>
                        <a:rPr kumimoji="1" lang="en-US" altLang="ja-JP" sz="2000" b="0" i="0" dirty="0">
                          <a:solidFill>
                            <a:schemeClr val="bg1"/>
                          </a:solidFill>
                          <a:latin typeface="Hiragino Kaku Gothic ProN W6" charset="-128"/>
                          <a:ea typeface="Hiragino Kaku Gothic ProN W6" charset="-128"/>
                          <a:cs typeface="Hiragino Kaku Gothic ProN W6" charset="-128"/>
                        </a:rPr>
                        <a:t>2</a:t>
                      </a:r>
                      <a:r>
                        <a:rPr kumimoji="1" lang="ja-JP" altLang="en-US" sz="2000" b="0" i="0">
                          <a:solidFill>
                            <a:schemeClr val="bg1"/>
                          </a:solidFill>
                          <a:latin typeface="Hiragino Kaku Gothic ProN W6" charset="-128"/>
                          <a:ea typeface="Hiragino Kaku Gothic ProN W6" charset="-128"/>
                          <a:cs typeface="Hiragino Kaku Gothic ProN W6" charset="-128"/>
                        </a:rPr>
                        <a:t>週目</a:t>
                      </a: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indent="0" algn="l" defTabSz="685783" rtl="0" eaLnBrk="1" fontAlgn="auto" latinLnBrk="0" hangingPunct="1">
                        <a:lnSpc>
                          <a:spcPct val="100000"/>
                        </a:lnSpc>
                        <a:spcBef>
                          <a:spcPts val="0"/>
                        </a:spcBef>
                        <a:spcAft>
                          <a:spcPts val="0"/>
                        </a:spcAft>
                        <a:buClrTx/>
                        <a:buSzTx/>
                        <a:buFontTx/>
                        <a:buNone/>
                        <a:tabLst/>
                        <a:defRPr/>
                      </a:pPr>
                      <a:r>
                        <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rPr>
                        <a:t>(S) (T) </a:t>
                      </a: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各種ツールを比較・選定</a:t>
                      </a:r>
                      <a:endPar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endParaRPr>
                    </a:p>
                    <a:p>
                      <a:pPr marL="0" marR="0" indent="0" algn="l" defTabSz="685783" rtl="0" eaLnBrk="1" fontAlgn="auto" latinLnBrk="0" hangingPunct="1">
                        <a:lnSpc>
                          <a:spcPct val="100000"/>
                        </a:lnSpc>
                        <a:spcBef>
                          <a:spcPts val="0"/>
                        </a:spcBef>
                        <a:spcAft>
                          <a:spcPts val="0"/>
                        </a:spcAft>
                        <a:buClrTx/>
                        <a:buSzTx/>
                        <a:buFontTx/>
                        <a:buNone/>
                        <a:tabLst/>
                        <a:defRPr/>
                      </a:pP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　</a:t>
                      </a:r>
                      <a:r>
                        <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hlinkClick r:id="rId2"/>
                        </a:rPr>
                        <a:t>REST-assured</a:t>
                      </a: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と</a:t>
                      </a:r>
                      <a:r>
                        <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rPr>
                        <a:t>JUnit</a:t>
                      </a: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を選択</a:t>
                      </a:r>
                      <a:endPar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26400">
                <a:tc>
                  <a:txBody>
                    <a:bodyPr/>
                    <a:lstStyle/>
                    <a:p>
                      <a:pPr algn="ctr">
                        <a:lnSpc>
                          <a:spcPct val="100000"/>
                        </a:lnSpc>
                      </a:pPr>
                      <a:r>
                        <a:rPr kumimoji="1" lang="en-US" altLang="ja-JP" sz="2000" b="0" i="0" dirty="0">
                          <a:solidFill>
                            <a:schemeClr val="bg1"/>
                          </a:solidFill>
                          <a:latin typeface="Hiragino Kaku Gothic ProN W6" charset="-128"/>
                          <a:ea typeface="Hiragino Kaku Gothic ProN W6" charset="-128"/>
                          <a:cs typeface="Hiragino Kaku Gothic ProN W6" charset="-128"/>
                        </a:rPr>
                        <a:t>3</a:t>
                      </a:r>
                      <a:r>
                        <a:rPr kumimoji="1" lang="ja-JP" altLang="en-US" sz="2000" b="0" i="0">
                          <a:solidFill>
                            <a:schemeClr val="bg1"/>
                          </a:solidFill>
                          <a:latin typeface="Hiragino Kaku Gothic ProN W6" charset="-128"/>
                          <a:ea typeface="Hiragino Kaku Gothic ProN W6" charset="-128"/>
                          <a:cs typeface="Hiragino Kaku Gothic ProN W6" charset="-128"/>
                        </a:rPr>
                        <a:t>週目</a:t>
                      </a: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indent="0" algn="l" defTabSz="685783" rtl="0" eaLnBrk="1" fontAlgn="auto" latinLnBrk="0" hangingPunct="1">
                        <a:lnSpc>
                          <a:spcPct val="100000"/>
                        </a:lnSpc>
                        <a:spcBef>
                          <a:spcPts val="0"/>
                        </a:spcBef>
                        <a:spcAft>
                          <a:spcPts val="0"/>
                        </a:spcAft>
                        <a:buClrTx/>
                        <a:buSzTx/>
                        <a:buFontTx/>
                        <a:buNone/>
                        <a:tabLst/>
                        <a:defRPr/>
                      </a:pPr>
                      <a:r>
                        <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rPr>
                        <a:t>(S) DB</a:t>
                      </a: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アクセスのテスト方法に混乱があるため、</a:t>
                      </a:r>
                      <a:r>
                        <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rPr>
                        <a:t>UT/IT</a:t>
                      </a: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の設計・実装指針とコードを作成・提示</a:t>
                      </a:r>
                      <a:endPar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endParaRPr>
                    </a:p>
                    <a:p>
                      <a:pPr marL="0" marR="0" indent="0" algn="l" defTabSz="685783" rtl="0" eaLnBrk="1" fontAlgn="auto" latinLnBrk="0" hangingPunct="1">
                        <a:lnSpc>
                          <a:spcPct val="100000"/>
                        </a:lnSpc>
                        <a:spcBef>
                          <a:spcPts val="0"/>
                        </a:spcBef>
                        <a:spcAft>
                          <a:spcPts val="0"/>
                        </a:spcAft>
                        <a:buClrTx/>
                        <a:buSzTx/>
                        <a:buFontTx/>
                        <a:buNone/>
                        <a:tabLst/>
                        <a:defRPr/>
                      </a:pP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併せて、</a:t>
                      </a:r>
                      <a:r>
                        <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hlinkClick r:id="rId3"/>
                        </a:rPr>
                        <a:t>Testcontainers</a:t>
                      </a: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もサンプル込みで紹介</a:t>
                      </a:r>
                      <a:endPar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endParaRPr>
                    </a:p>
                    <a:p>
                      <a:pPr marL="0" marR="0" indent="0" algn="l" defTabSz="685783" rtl="0" eaLnBrk="1" fontAlgn="auto" latinLnBrk="0" hangingPunct="1">
                        <a:lnSpc>
                          <a:spcPct val="100000"/>
                        </a:lnSpc>
                        <a:spcBef>
                          <a:spcPts val="0"/>
                        </a:spcBef>
                        <a:spcAft>
                          <a:spcPts val="0"/>
                        </a:spcAft>
                        <a:buClrTx/>
                        <a:buSzTx/>
                        <a:buFontTx/>
                        <a:buNone/>
                        <a:tabLst/>
                        <a:defRPr/>
                      </a:pP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　</a:t>
                      </a:r>
                      <a:r>
                        <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rPr>
                        <a:t>(T) </a:t>
                      </a: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これ良さそう！</a:t>
                      </a:r>
                      <a:endPar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26400">
                <a:tc>
                  <a:txBody>
                    <a:bodyPr/>
                    <a:lstStyle/>
                    <a:p>
                      <a:pPr algn="ctr">
                        <a:lnSpc>
                          <a:spcPct val="100000"/>
                        </a:lnSpc>
                      </a:pPr>
                      <a:r>
                        <a:rPr kumimoji="1" lang="en-US" altLang="ja-JP" sz="2000" b="0" i="0" dirty="0">
                          <a:solidFill>
                            <a:schemeClr val="bg1"/>
                          </a:solidFill>
                          <a:latin typeface="Hiragino Kaku Gothic ProN W6" charset="-128"/>
                          <a:ea typeface="Hiragino Kaku Gothic ProN W6" charset="-128"/>
                          <a:cs typeface="Hiragino Kaku Gothic ProN W6" charset="-128"/>
                        </a:rPr>
                        <a:t>4-5</a:t>
                      </a:r>
                      <a:r>
                        <a:rPr kumimoji="1" lang="ja-JP" altLang="en-US" sz="2000" b="0" i="0">
                          <a:solidFill>
                            <a:schemeClr val="bg1"/>
                          </a:solidFill>
                          <a:latin typeface="Hiragino Kaku Gothic ProN W6" charset="-128"/>
                          <a:ea typeface="Hiragino Kaku Gothic ProN W6" charset="-128"/>
                          <a:cs typeface="Hiragino Kaku Gothic ProN W6" charset="-128"/>
                        </a:rPr>
                        <a:t>週目</a:t>
                      </a: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indent="0" algn="l" defTabSz="685783" rtl="0" eaLnBrk="1" fontAlgn="auto" latinLnBrk="0" hangingPunct="1">
                        <a:lnSpc>
                          <a:spcPct val="100000"/>
                        </a:lnSpc>
                        <a:spcBef>
                          <a:spcPts val="0"/>
                        </a:spcBef>
                        <a:spcAft>
                          <a:spcPts val="0"/>
                        </a:spcAft>
                        <a:buClrTx/>
                        <a:buSzTx/>
                        <a:buFontTx/>
                        <a:buNone/>
                        <a:tabLst/>
                        <a:defRPr/>
                      </a:pPr>
                      <a:r>
                        <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rPr>
                        <a:t>(S) (T) </a:t>
                      </a: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メンバー全員で、</a:t>
                      </a:r>
                      <a:r>
                        <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hlinkClick r:id="rId4"/>
                        </a:rPr>
                        <a:t>EmbedMongo</a:t>
                      </a: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を</a:t>
                      </a:r>
                      <a:endPar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endParaRPr>
                    </a:p>
                    <a:p>
                      <a:pPr marL="0" marR="0" indent="0" algn="l" defTabSz="685783" rtl="0" eaLnBrk="1" fontAlgn="auto" latinLnBrk="0" hangingPunct="1">
                        <a:lnSpc>
                          <a:spcPct val="100000"/>
                        </a:lnSpc>
                        <a:spcBef>
                          <a:spcPts val="0"/>
                        </a:spcBef>
                        <a:spcAft>
                          <a:spcPts val="0"/>
                        </a:spcAft>
                        <a:buClrTx/>
                        <a:buSzTx/>
                        <a:buFontTx/>
                        <a:buNone/>
                        <a:tabLst/>
                        <a:defRPr/>
                      </a:pP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全て</a:t>
                      </a:r>
                      <a:r>
                        <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rPr>
                        <a:t>Testcontainers</a:t>
                      </a: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に</a:t>
                      </a:r>
                      <a:r>
                        <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rPr>
                        <a:t>replace</a:t>
                      </a: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6" name="コンテンツ プレースホルダー 8">
            <a:extLst>
              <a:ext uri="{FF2B5EF4-FFF2-40B4-BE49-F238E27FC236}">
                <a16:creationId xmlns:a16="http://schemas.microsoft.com/office/drawing/2014/main" id="{C565B0AD-82F3-AC46-BC79-EF6751B122C6}"/>
              </a:ext>
            </a:extLst>
          </p:cNvPr>
          <p:cNvSpPr>
            <a:spLocks noGrp="1"/>
          </p:cNvSpPr>
          <p:nvPr>
            <p:ph idx="1"/>
          </p:nvPr>
        </p:nvSpPr>
        <p:spPr>
          <a:xfrm>
            <a:off x="628650" y="5454369"/>
            <a:ext cx="7886700" cy="882563"/>
          </a:xfrm>
          <a:noFill/>
          <a:ln>
            <a:noFill/>
          </a:ln>
        </p:spPr>
        <p:txBody>
          <a:bodyPr anchor="ctr" anchorCtr="0">
            <a:noAutofit/>
          </a:bodyPr>
          <a:lstStyle/>
          <a:p>
            <a:pPr marL="4802188" lvl="1" indent="-1123950">
              <a:lnSpc>
                <a:spcPct val="100000"/>
              </a:lnSpc>
              <a:buNone/>
            </a:pPr>
            <a:r>
              <a:rPr lang="en-US" altLang="ja-JP" sz="20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(S)</a:t>
            </a:r>
            <a:r>
              <a:rPr lang="ja-JP" altLang="en-US" sz="20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a:t>
            </a:r>
            <a:r>
              <a:rPr lang="en-US" altLang="ja-JP" sz="20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SET</a:t>
            </a:r>
            <a:r>
              <a:rPr lang="ja-JP" altLang="en-US" sz="20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チーム</a:t>
            </a:r>
            <a:endParaRPr lang="en-US" altLang="ja-JP" sz="20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4889500" lvl="1" indent="-1211263">
              <a:lnSpc>
                <a:spcPct val="100000"/>
              </a:lnSpc>
              <a:buNone/>
            </a:pPr>
            <a:r>
              <a:rPr lang="en-US" altLang="ja-JP" sz="20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(T)</a:t>
            </a:r>
            <a:r>
              <a:rPr lang="ja-JP" altLang="en-US" sz="20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：当該プロダクト開発チーム</a:t>
            </a:r>
            <a:endParaRPr lang="en-US" altLang="ja-JP" sz="20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pic>
        <p:nvPicPr>
          <p:cNvPr id="7" name="図 6">
            <a:hlinkClick r:id="rId3"/>
            <a:extLst>
              <a:ext uri="{FF2B5EF4-FFF2-40B4-BE49-F238E27FC236}">
                <a16:creationId xmlns:a16="http://schemas.microsoft.com/office/drawing/2014/main" id="{81C7B56B-9F60-5E4F-9DA9-F4185C9D5920}"/>
              </a:ext>
            </a:extLst>
          </p:cNvPr>
          <p:cNvPicPr>
            <a:picLocks noChangeAspect="1"/>
          </p:cNvPicPr>
          <p:nvPr/>
        </p:nvPicPr>
        <p:blipFill>
          <a:blip r:embed="rId5"/>
          <a:stretch>
            <a:fillRect/>
          </a:stretch>
        </p:blipFill>
        <p:spPr>
          <a:xfrm>
            <a:off x="887564" y="5434951"/>
            <a:ext cx="978990" cy="978990"/>
          </a:xfrm>
          <a:prstGeom prst="rect">
            <a:avLst/>
          </a:prstGeom>
          <a:ln>
            <a:noFill/>
          </a:ln>
        </p:spPr>
      </p:pic>
    </p:spTree>
    <p:extLst>
      <p:ext uri="{BB962C8B-B14F-4D97-AF65-F5344CB8AC3E}">
        <p14:creationId xmlns:p14="http://schemas.microsoft.com/office/powerpoint/2010/main" val="15920181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p:spPr>
        <p:txBody>
          <a:bodyPr/>
          <a:lstStyle/>
          <a:p>
            <a:r>
              <a:rPr lang="ja-JP" altLang="en-US" sz="4800">
                <a:latin typeface="ヒラギノ角ゴ ProN W6"/>
                <a:ea typeface="ヒラギノ角ゴ ProN W6"/>
                <a:cs typeface="ヒラギノ角ゴ ProN W6"/>
              </a:rPr>
              <a:t>実施＆成果記録</a:t>
            </a:r>
            <a:r>
              <a:rPr lang="en-US" altLang="ja-JP" sz="4800" dirty="0">
                <a:latin typeface="ヒラギノ角ゴ ProN W6"/>
                <a:ea typeface="ヒラギノ角ゴ ProN W6"/>
                <a:cs typeface="ヒラギノ角ゴ ProN W6"/>
              </a:rPr>
              <a:t> (2)</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65</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2373824166"/>
              </p:ext>
            </p:extLst>
          </p:nvPr>
        </p:nvGraphicFramePr>
        <p:xfrm>
          <a:off x="628650" y="1735810"/>
          <a:ext cx="7886700" cy="3660720"/>
        </p:xfrm>
        <a:graphic>
          <a:graphicData uri="http://schemas.openxmlformats.org/drawingml/2006/table">
            <a:tbl>
              <a:tblPr firstRow="1">
                <a:tableStyleId>{21E4AEA4-8DFA-4A89-87EB-49C32662AFE0}</a:tableStyleId>
              </a:tblPr>
              <a:tblGrid>
                <a:gridCol w="1680597">
                  <a:extLst>
                    <a:ext uri="{9D8B030D-6E8A-4147-A177-3AD203B41FA5}">
                      <a16:colId xmlns:a16="http://schemas.microsoft.com/office/drawing/2014/main" val="20000"/>
                    </a:ext>
                  </a:extLst>
                </a:gridCol>
                <a:gridCol w="6206103">
                  <a:extLst>
                    <a:ext uri="{9D8B030D-6E8A-4147-A177-3AD203B41FA5}">
                      <a16:colId xmlns:a16="http://schemas.microsoft.com/office/drawing/2014/main" val="20001"/>
                    </a:ext>
                  </a:extLst>
                </a:gridCol>
              </a:tblGrid>
              <a:tr h="579685">
                <a:tc>
                  <a:txBody>
                    <a:bodyPr/>
                    <a:lstStyle/>
                    <a:p>
                      <a:pPr algn="ctr">
                        <a:lnSpc>
                          <a:spcPct val="100000"/>
                        </a:lnSpc>
                      </a:pPr>
                      <a:r>
                        <a:rPr kumimoji="1" lang="en-US" altLang="ja-JP" sz="2000" b="0" i="0" dirty="0">
                          <a:solidFill>
                            <a:schemeClr val="bg1"/>
                          </a:solidFill>
                          <a:latin typeface="Hiragino Kaku Gothic ProN W6" charset="-128"/>
                          <a:ea typeface="Hiragino Kaku Gothic ProN W6" charset="-128"/>
                          <a:cs typeface="Hiragino Kaku Gothic ProN W6" charset="-128"/>
                        </a:rPr>
                        <a:t>6</a:t>
                      </a:r>
                      <a:r>
                        <a:rPr kumimoji="1" lang="ja-JP" altLang="en-US" sz="2000" b="0" i="0">
                          <a:solidFill>
                            <a:schemeClr val="bg1"/>
                          </a:solidFill>
                          <a:latin typeface="Hiragino Kaku Gothic ProN W6" charset="-128"/>
                          <a:ea typeface="Hiragino Kaku Gothic ProN W6" charset="-128"/>
                          <a:cs typeface="Hiragino Kaku Gothic ProN W6" charset="-128"/>
                        </a:rPr>
                        <a:t>週目</a:t>
                      </a: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l">
                        <a:lnSpc>
                          <a:spcPct val="100000"/>
                        </a:lnSpc>
                      </a:pPr>
                      <a:r>
                        <a:rPr lang="en-US" altLang="ja-JP" sz="2000" b="0" i="0" dirty="0">
                          <a:solidFill>
                            <a:schemeClr val="bg1">
                              <a:lumMod val="50000"/>
                            </a:schemeClr>
                          </a:solidFill>
                          <a:latin typeface="Hiragino Kaku Gothic ProN W6" charset="-128"/>
                          <a:ea typeface="Hiragino Kaku Gothic ProN W6" charset="-128"/>
                          <a:cs typeface="Hiragino Kaku Gothic ProN W6" charset="-128"/>
                        </a:rPr>
                        <a:t>(T) Testcontainers</a:t>
                      </a:r>
                      <a:r>
                        <a:rPr lang="ja-JP" altLang="en-US" sz="2000" b="0" i="0">
                          <a:solidFill>
                            <a:schemeClr val="bg1">
                              <a:lumMod val="50000"/>
                            </a:schemeClr>
                          </a:solidFill>
                          <a:latin typeface="Hiragino Kaku Gothic ProN W6" charset="-128"/>
                          <a:ea typeface="Hiragino Kaku Gothic ProN W6" charset="-128"/>
                          <a:cs typeface="Hiragino Kaku Gothic ProN W6" charset="-128"/>
                        </a:rPr>
                        <a:t>を</a:t>
                      </a:r>
                      <a:r>
                        <a:rPr lang="en-US" altLang="ja-JP" sz="2000" b="0" i="0" dirty="0">
                          <a:solidFill>
                            <a:schemeClr val="bg1">
                              <a:lumMod val="50000"/>
                            </a:schemeClr>
                          </a:solidFill>
                          <a:latin typeface="Hiragino Kaku Gothic ProN W6" charset="-128"/>
                          <a:ea typeface="Hiragino Kaku Gothic ProN W6" charset="-128"/>
                          <a:cs typeface="Hiragino Kaku Gothic ProN W6" charset="-128"/>
                        </a:rPr>
                        <a:t>MySQL</a:t>
                      </a:r>
                      <a:r>
                        <a:rPr lang="ja-JP" altLang="en-US" sz="2000" b="0" i="0">
                          <a:solidFill>
                            <a:schemeClr val="bg1">
                              <a:lumMod val="50000"/>
                            </a:schemeClr>
                          </a:solidFill>
                          <a:latin typeface="Hiragino Kaku Gothic ProN W6" charset="-128"/>
                          <a:ea typeface="Hiragino Kaku Gothic ProN W6" charset="-128"/>
                          <a:cs typeface="Hiragino Kaku Gothic ProN W6" charset="-128"/>
                        </a:rPr>
                        <a:t>にも適用できそう</a:t>
                      </a:r>
                      <a:endParaRPr lang="en-US" altLang="ja-JP" sz="2000" b="0" i="0" dirty="0">
                        <a:solidFill>
                          <a:schemeClr val="bg1">
                            <a:lumMod val="50000"/>
                          </a:schemeClr>
                        </a:solidFill>
                        <a:latin typeface="Hiragino Kaku Gothic ProN W6" charset="-128"/>
                        <a:ea typeface="Hiragino Kaku Gothic ProN W6" charset="-128"/>
                        <a:cs typeface="Hiragino Kaku Gothic ProN W6" charset="-128"/>
                      </a:endParaRPr>
                    </a:p>
                    <a:p>
                      <a:pPr algn="l">
                        <a:lnSpc>
                          <a:spcPct val="100000"/>
                        </a:lnSpc>
                      </a:pP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　いけそう</a:t>
                      </a: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626400">
                <a:tc>
                  <a:txBody>
                    <a:bodyPr/>
                    <a:lstStyle/>
                    <a:p>
                      <a:pPr algn="ctr">
                        <a:lnSpc>
                          <a:spcPct val="100000"/>
                        </a:lnSpc>
                      </a:pPr>
                      <a:r>
                        <a:rPr kumimoji="1" lang="en-US" altLang="ja-JP" sz="2000" b="0" i="0" dirty="0">
                          <a:solidFill>
                            <a:schemeClr val="bg1"/>
                          </a:solidFill>
                          <a:latin typeface="Hiragino Kaku Gothic ProN W6" charset="-128"/>
                          <a:ea typeface="Hiragino Kaku Gothic ProN W6" charset="-128"/>
                          <a:cs typeface="Hiragino Kaku Gothic ProN W6" charset="-128"/>
                        </a:rPr>
                        <a:t>7</a:t>
                      </a:r>
                      <a:r>
                        <a:rPr kumimoji="1" lang="ja-JP" altLang="en-US" sz="2000" b="0" i="0">
                          <a:solidFill>
                            <a:schemeClr val="bg1"/>
                          </a:solidFill>
                          <a:latin typeface="Hiragino Kaku Gothic ProN W6" charset="-128"/>
                          <a:ea typeface="Hiragino Kaku Gothic ProN W6" charset="-128"/>
                          <a:cs typeface="Hiragino Kaku Gothic ProN W6" charset="-128"/>
                        </a:rPr>
                        <a:t>週目</a:t>
                      </a: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indent="0" algn="l" defTabSz="685783" rtl="0" eaLnBrk="1" fontAlgn="auto" latinLnBrk="0" hangingPunct="1">
                        <a:lnSpc>
                          <a:spcPct val="100000"/>
                        </a:lnSpc>
                        <a:spcBef>
                          <a:spcPts val="0"/>
                        </a:spcBef>
                        <a:spcAft>
                          <a:spcPts val="0"/>
                        </a:spcAft>
                        <a:buClrTx/>
                        <a:buSzTx/>
                        <a:buFontTx/>
                        <a:buNone/>
                        <a:tabLst/>
                        <a:defRPr/>
                      </a:pPr>
                      <a:r>
                        <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rPr>
                        <a:t>(S) (T) </a:t>
                      </a: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メンバー全員で、</a:t>
                      </a:r>
                      <a:r>
                        <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hlinkClick r:id="rId2"/>
                        </a:rPr>
                        <a:t>embedded-mysql</a:t>
                      </a: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を</a:t>
                      </a:r>
                      <a:endPar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endParaRPr>
                    </a:p>
                    <a:p>
                      <a:pPr marL="0" marR="0" indent="0" algn="l" defTabSz="685783" rtl="0" eaLnBrk="1" fontAlgn="auto" latinLnBrk="0" hangingPunct="1">
                        <a:lnSpc>
                          <a:spcPct val="100000"/>
                        </a:lnSpc>
                        <a:spcBef>
                          <a:spcPts val="0"/>
                        </a:spcBef>
                        <a:spcAft>
                          <a:spcPts val="0"/>
                        </a:spcAft>
                        <a:buClrTx/>
                        <a:buSzTx/>
                        <a:buFontTx/>
                        <a:buNone/>
                        <a:tabLst/>
                        <a:defRPr/>
                      </a:pP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全て</a:t>
                      </a:r>
                      <a:r>
                        <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rPr>
                        <a:t>Testcontainers</a:t>
                      </a: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に</a:t>
                      </a:r>
                      <a:r>
                        <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rPr>
                        <a:t>replace</a:t>
                      </a: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26400">
                <a:tc>
                  <a:txBody>
                    <a:bodyPr/>
                    <a:lstStyle/>
                    <a:p>
                      <a:pPr algn="ctr">
                        <a:lnSpc>
                          <a:spcPct val="100000"/>
                        </a:lnSpc>
                      </a:pPr>
                      <a:r>
                        <a:rPr kumimoji="1" lang="en-US" altLang="ja-JP" sz="2000" b="0" i="0" dirty="0">
                          <a:solidFill>
                            <a:schemeClr val="bg1"/>
                          </a:solidFill>
                          <a:latin typeface="Hiragino Kaku Gothic ProN W6" charset="-128"/>
                          <a:ea typeface="Hiragino Kaku Gothic ProN W6" charset="-128"/>
                          <a:cs typeface="Hiragino Kaku Gothic ProN W6" charset="-128"/>
                        </a:rPr>
                        <a:t>8</a:t>
                      </a:r>
                      <a:r>
                        <a:rPr kumimoji="1" lang="ja-JP" altLang="en-US" sz="2000" b="0" i="0">
                          <a:solidFill>
                            <a:schemeClr val="bg1"/>
                          </a:solidFill>
                          <a:latin typeface="Hiragino Kaku Gothic ProN W6" charset="-128"/>
                          <a:ea typeface="Hiragino Kaku Gothic ProN W6" charset="-128"/>
                          <a:cs typeface="Hiragino Kaku Gothic ProN W6" charset="-128"/>
                        </a:rPr>
                        <a:t>週目</a:t>
                      </a: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indent="0" algn="l" defTabSz="685783" rtl="0" eaLnBrk="1" fontAlgn="auto" latinLnBrk="0" hangingPunct="1">
                        <a:lnSpc>
                          <a:spcPct val="100000"/>
                        </a:lnSpc>
                        <a:spcBef>
                          <a:spcPts val="0"/>
                        </a:spcBef>
                        <a:spcAft>
                          <a:spcPts val="0"/>
                        </a:spcAft>
                        <a:buClrTx/>
                        <a:buSzTx/>
                        <a:buFontTx/>
                        <a:buNone/>
                        <a:tabLst/>
                        <a:defRPr/>
                      </a:pPr>
                      <a:r>
                        <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rPr>
                        <a:t>(T) Testcontainers</a:t>
                      </a: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＋テストの並列実行で、</a:t>
                      </a:r>
                      <a:br>
                        <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rPr>
                      </a:br>
                      <a:r>
                        <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rPr>
                        <a:t>CI</a:t>
                      </a: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サーバの</a:t>
                      </a:r>
                      <a:r>
                        <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rPr>
                        <a:t>Slow Test</a:t>
                      </a: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問題を解決できそう</a:t>
                      </a:r>
                      <a:endPar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endParaRPr>
                    </a:p>
                    <a:p>
                      <a:pPr algn="l">
                        <a:lnSpc>
                          <a:spcPct val="100000"/>
                        </a:lnSpc>
                      </a:pP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　いけそう</a:t>
                      </a: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26400">
                <a:tc>
                  <a:txBody>
                    <a:bodyPr/>
                    <a:lstStyle/>
                    <a:p>
                      <a:pPr algn="ctr">
                        <a:lnSpc>
                          <a:spcPct val="100000"/>
                        </a:lnSpc>
                      </a:pPr>
                      <a:r>
                        <a:rPr kumimoji="1" lang="en-US" altLang="ja-JP" sz="2000" b="0" i="0" dirty="0">
                          <a:solidFill>
                            <a:schemeClr val="bg1"/>
                          </a:solidFill>
                          <a:latin typeface="Hiragino Kaku Gothic ProN W6" charset="-128"/>
                          <a:ea typeface="Hiragino Kaku Gothic ProN W6" charset="-128"/>
                          <a:cs typeface="Hiragino Kaku Gothic ProN W6" charset="-128"/>
                        </a:rPr>
                        <a:t>9-11</a:t>
                      </a:r>
                      <a:r>
                        <a:rPr kumimoji="1" lang="ja-JP" altLang="en-US" sz="2000" b="0" i="0">
                          <a:solidFill>
                            <a:schemeClr val="bg1"/>
                          </a:solidFill>
                          <a:latin typeface="Hiragino Kaku Gothic ProN W6" charset="-128"/>
                          <a:ea typeface="Hiragino Kaku Gothic ProN W6" charset="-128"/>
                          <a:cs typeface="Hiragino Kaku Gothic ProN W6" charset="-128"/>
                        </a:rPr>
                        <a:t>週目</a:t>
                      </a: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l">
                        <a:lnSpc>
                          <a:spcPct val="100000"/>
                        </a:lnSpc>
                      </a:pPr>
                      <a:r>
                        <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rPr>
                        <a:t>(T) </a:t>
                      </a: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実際に</a:t>
                      </a:r>
                      <a:r>
                        <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rPr>
                        <a:t>CI</a:t>
                      </a: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サーバの</a:t>
                      </a:r>
                      <a:r>
                        <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rPr>
                        <a:t>Slow Test</a:t>
                      </a: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問題を改善</a:t>
                      </a: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26400">
                <a:tc>
                  <a:txBody>
                    <a:bodyPr/>
                    <a:lstStyle/>
                    <a:p>
                      <a:pPr algn="ctr">
                        <a:lnSpc>
                          <a:spcPct val="100000"/>
                        </a:lnSpc>
                      </a:pPr>
                      <a:r>
                        <a:rPr kumimoji="1" lang="en-US" altLang="ja-JP" sz="2000" b="0" i="0" dirty="0">
                          <a:solidFill>
                            <a:schemeClr val="bg1"/>
                          </a:solidFill>
                          <a:latin typeface="Hiragino Kaku Gothic ProN W6" charset="-128"/>
                          <a:ea typeface="Hiragino Kaku Gothic ProN W6" charset="-128"/>
                          <a:cs typeface="Hiragino Kaku Gothic ProN W6" charset="-128"/>
                        </a:rPr>
                        <a:t>12</a:t>
                      </a:r>
                      <a:r>
                        <a:rPr kumimoji="1" lang="ja-JP" altLang="en-US" sz="2000" b="0" i="0">
                          <a:solidFill>
                            <a:schemeClr val="bg1"/>
                          </a:solidFill>
                          <a:latin typeface="Hiragino Kaku Gothic ProN W6" charset="-128"/>
                          <a:ea typeface="Hiragino Kaku Gothic ProN W6" charset="-128"/>
                          <a:cs typeface="Hiragino Kaku Gothic ProN W6" charset="-128"/>
                        </a:rPr>
                        <a:t>週目</a:t>
                      </a:r>
                      <a:r>
                        <a:rPr kumimoji="1" lang="en-US" altLang="ja-JP" sz="2000" b="0" i="0" dirty="0">
                          <a:solidFill>
                            <a:schemeClr val="bg1"/>
                          </a:solidFill>
                          <a:latin typeface="Hiragino Kaku Gothic ProN W6" charset="-128"/>
                          <a:ea typeface="Hiragino Kaku Gothic ProN W6" charset="-128"/>
                          <a:cs typeface="Hiragino Kaku Gothic ProN W6" charset="-128"/>
                        </a:rPr>
                        <a:t>-</a:t>
                      </a:r>
                      <a:endParaRPr kumimoji="1" lang="ja-JP" altLang="en-US" sz="2000" b="0" i="0">
                        <a:solidFill>
                          <a:schemeClr val="bg1"/>
                        </a:solidFill>
                        <a:latin typeface="Hiragino Kaku Gothic ProN W6" charset="-128"/>
                        <a:ea typeface="Hiragino Kaku Gothic ProN W6" charset="-128"/>
                        <a:cs typeface="Hiragino Kaku Gothic ProN W6" charset="-128"/>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l">
                        <a:lnSpc>
                          <a:spcPct val="100000"/>
                        </a:lnSpc>
                      </a:pPr>
                      <a:r>
                        <a:rPr kumimoji="1" lang="en-US" altLang="ja-JP" sz="2000" b="0" i="0" dirty="0">
                          <a:solidFill>
                            <a:schemeClr val="bg1">
                              <a:lumMod val="50000"/>
                            </a:schemeClr>
                          </a:solidFill>
                          <a:latin typeface="Hiragino Kaku Gothic ProN W6" charset="-128"/>
                          <a:ea typeface="Hiragino Kaku Gothic ProN W6" charset="-128"/>
                          <a:cs typeface="Hiragino Kaku Gothic ProN W6" charset="-128"/>
                        </a:rPr>
                        <a:t>(S) (T) API</a:t>
                      </a:r>
                      <a:r>
                        <a:rPr kumimoji="1" lang="ja-JP" altLang="en-US" sz="2000" b="0" i="0">
                          <a:solidFill>
                            <a:schemeClr val="bg1">
                              <a:lumMod val="50000"/>
                            </a:schemeClr>
                          </a:solidFill>
                          <a:latin typeface="Hiragino Kaku Gothic ProN W6" charset="-128"/>
                          <a:ea typeface="Hiragino Kaku Gothic ProN W6" charset="-128"/>
                          <a:cs typeface="Hiragino Kaku Gothic ProN W6" charset="-128"/>
                        </a:rPr>
                        <a:t>のテストに本格着手</a:t>
                      </a: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355751"/>
                  </a:ext>
                </a:extLst>
              </a:tr>
            </a:tbl>
          </a:graphicData>
        </a:graphic>
      </p:graphicFrame>
      <p:sp>
        <p:nvSpPr>
          <p:cNvPr id="6" name="コンテンツ プレースホルダー 8">
            <a:extLst>
              <a:ext uri="{FF2B5EF4-FFF2-40B4-BE49-F238E27FC236}">
                <a16:creationId xmlns:a16="http://schemas.microsoft.com/office/drawing/2014/main" id="{32BC1247-E6D7-1A47-9DD7-1E383345BEC5}"/>
              </a:ext>
            </a:extLst>
          </p:cNvPr>
          <p:cNvSpPr>
            <a:spLocks noGrp="1"/>
          </p:cNvSpPr>
          <p:nvPr>
            <p:ph idx="1"/>
          </p:nvPr>
        </p:nvSpPr>
        <p:spPr>
          <a:xfrm>
            <a:off x="628650" y="5454369"/>
            <a:ext cx="7886700" cy="882563"/>
          </a:xfrm>
          <a:noFill/>
          <a:ln>
            <a:noFill/>
          </a:ln>
        </p:spPr>
        <p:txBody>
          <a:bodyPr anchor="ctr" anchorCtr="0">
            <a:noAutofit/>
          </a:bodyPr>
          <a:lstStyle/>
          <a:p>
            <a:pPr marL="4802188" lvl="1" indent="-1123950">
              <a:lnSpc>
                <a:spcPct val="100000"/>
              </a:lnSpc>
              <a:buNone/>
            </a:pPr>
            <a:r>
              <a:rPr lang="en-US" altLang="ja-JP" sz="20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(S)</a:t>
            </a:r>
            <a:r>
              <a:rPr lang="ja-JP" altLang="en-US" sz="20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a:t>
            </a:r>
            <a:r>
              <a:rPr lang="en-US" altLang="ja-JP" sz="20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SET</a:t>
            </a:r>
            <a:r>
              <a:rPr lang="ja-JP" altLang="en-US" sz="20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チーム</a:t>
            </a:r>
            <a:endParaRPr lang="en-US" altLang="ja-JP" sz="20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4889500" lvl="1" indent="-1211263">
              <a:lnSpc>
                <a:spcPct val="100000"/>
              </a:lnSpc>
              <a:buNone/>
            </a:pPr>
            <a:r>
              <a:rPr lang="en-US" altLang="ja-JP" sz="20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(T)</a:t>
            </a:r>
            <a:r>
              <a:rPr lang="ja-JP" altLang="en-US" sz="20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：当該プロダクト開発チーム</a:t>
            </a:r>
            <a:endParaRPr lang="en-US" altLang="ja-JP" sz="20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pic>
        <p:nvPicPr>
          <p:cNvPr id="7" name="図 6">
            <a:hlinkClick r:id="rId3"/>
            <a:extLst>
              <a:ext uri="{FF2B5EF4-FFF2-40B4-BE49-F238E27FC236}">
                <a16:creationId xmlns:a16="http://schemas.microsoft.com/office/drawing/2014/main" id="{B7D75E7B-43FF-094B-A5CC-D80C3963A22D}"/>
              </a:ext>
            </a:extLst>
          </p:cNvPr>
          <p:cNvPicPr>
            <a:picLocks noChangeAspect="1"/>
          </p:cNvPicPr>
          <p:nvPr/>
        </p:nvPicPr>
        <p:blipFill>
          <a:blip r:embed="rId4"/>
          <a:stretch>
            <a:fillRect/>
          </a:stretch>
        </p:blipFill>
        <p:spPr>
          <a:xfrm>
            <a:off x="887564" y="5434951"/>
            <a:ext cx="978990" cy="978990"/>
          </a:xfrm>
          <a:prstGeom prst="rect">
            <a:avLst/>
          </a:prstGeom>
          <a:ln>
            <a:noFill/>
          </a:ln>
        </p:spPr>
      </p:pic>
    </p:spTree>
    <p:extLst>
      <p:ext uri="{BB962C8B-B14F-4D97-AF65-F5344CB8AC3E}">
        <p14:creationId xmlns:p14="http://schemas.microsoft.com/office/powerpoint/2010/main" val="1264529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まとめ</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66</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1130300" lvl="1" indent="-1116013" algn="ctr">
              <a:lnSpc>
                <a:spcPct val="100000"/>
              </a:lnSpc>
              <a:buNone/>
            </a:pP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「分からないこと」を、</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プロダクト開発チームと</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共に試しながら、</a:t>
            </a:r>
            <a:endParaRPr lang="en-US" altLang="ja-JP" sz="4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１つ１つ分かるように</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していく</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spTree>
    <p:extLst>
      <p:ext uri="{BB962C8B-B14F-4D97-AF65-F5344CB8AC3E}">
        <p14:creationId xmlns:p14="http://schemas.microsoft.com/office/powerpoint/2010/main" val="5297728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まとめ</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67</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0" lvl="1" indent="0" algn="ctr">
              <a:lnSpc>
                <a:spcPct val="100000"/>
              </a:lnSpc>
              <a:buNone/>
            </a:pPr>
            <a:r>
              <a:rPr lang="en-US" altLang="ja-JP" sz="4800" dirty="0">
                <a:solidFill>
                  <a:srgbClr val="07B53B"/>
                </a:solidFill>
                <a:latin typeface="ヒラギノ角ゴ ProN W6"/>
                <a:ea typeface="ヒラギノ角ゴ ProN W6"/>
                <a:cs typeface="ヒラギノ角ゴ ProN W6"/>
              </a:rPr>
              <a:t>Design Sprint</a:t>
            </a:r>
            <a:r>
              <a:rPr lang="ja-JP" altLang="en-US" sz="4800">
                <a:solidFill>
                  <a:srgbClr val="07B53B"/>
                </a:solidFill>
                <a:latin typeface="ヒラギノ角ゴ ProN W6"/>
                <a:ea typeface="ヒラギノ角ゴ ProN W6"/>
                <a:cs typeface="ヒラギノ角ゴ ProN W6"/>
              </a:rPr>
              <a:t>で</a:t>
            </a:r>
            <a:endParaRPr lang="en-US" altLang="ja-JP" sz="4800" dirty="0">
              <a:solidFill>
                <a:srgbClr val="07B53B"/>
              </a:solidFill>
              <a:latin typeface="ヒラギノ角ゴ ProN W6"/>
              <a:ea typeface="ヒラギノ角ゴ ProN W6"/>
              <a:cs typeface="ヒラギノ角ゴ ProN W6"/>
            </a:endParaRPr>
          </a:p>
          <a:p>
            <a:pPr marL="0" lvl="1" indent="0" algn="ctr">
              <a:lnSpc>
                <a:spcPct val="100000"/>
              </a:lnSpc>
              <a:buNone/>
            </a:pPr>
            <a:r>
              <a:rPr lang="ja-JP" altLang="en-US" sz="4800">
                <a:solidFill>
                  <a:srgbClr val="07B53B"/>
                </a:solidFill>
                <a:latin typeface="ヒラギノ角ゴ ProN W6"/>
                <a:ea typeface="ヒラギノ角ゴ ProN W6"/>
                <a:cs typeface="ヒラギノ角ゴ ProN W6"/>
              </a:rPr>
              <a:t>以下のメリットを得られる</a:t>
            </a:r>
            <a:endParaRPr lang="en-US" altLang="ja-JP" sz="4800" dirty="0">
              <a:solidFill>
                <a:srgbClr val="07B53B"/>
              </a:solidFill>
              <a:latin typeface="ヒラギノ角ゴ ProN W6"/>
              <a:ea typeface="ヒラギノ角ゴ ProN W6"/>
              <a:cs typeface="ヒラギノ角ゴ ProN W6"/>
            </a:endParaRPr>
          </a:p>
          <a:p>
            <a:pPr marL="495300" lvl="1" indent="-495300">
              <a:lnSpc>
                <a:spcPct val="100000"/>
              </a:lnSpc>
            </a:pPr>
            <a:r>
              <a:rPr lang="ja-JP" altLang="en-US" sz="4800">
                <a:solidFill>
                  <a:schemeClr val="bg1">
                    <a:lumMod val="50000"/>
                  </a:schemeClr>
                </a:solidFill>
                <a:latin typeface="ヒラギノ角ゴ ProN W6"/>
                <a:ea typeface="ヒラギノ角ゴ ProN W6"/>
                <a:cs typeface="ヒラギノ角ゴ ProN W6"/>
              </a:rPr>
              <a:t>アイデアの混乱の整理</a:t>
            </a:r>
            <a:endParaRPr lang="en-US" altLang="ja-JP" sz="4800" dirty="0">
              <a:solidFill>
                <a:schemeClr val="bg1">
                  <a:lumMod val="50000"/>
                </a:schemeClr>
              </a:solidFill>
              <a:latin typeface="ヒラギノ角ゴ ProN W6"/>
              <a:ea typeface="ヒラギノ角ゴ ProN W6"/>
              <a:cs typeface="ヒラギノ角ゴ ProN W6"/>
            </a:endParaRPr>
          </a:p>
          <a:p>
            <a:pPr marL="495300" lvl="1" indent="-495300">
              <a:lnSpc>
                <a:spcPct val="100000"/>
              </a:lnSpc>
            </a:pPr>
            <a:r>
              <a:rPr lang="ja-JP" altLang="en-US" sz="4800">
                <a:solidFill>
                  <a:schemeClr val="bg1">
                    <a:lumMod val="50000"/>
                  </a:schemeClr>
                </a:solidFill>
                <a:latin typeface="ヒラギノ角ゴ ProN W6"/>
                <a:ea typeface="ヒラギノ角ゴ ProN W6"/>
                <a:cs typeface="ヒラギノ角ゴ ProN W6"/>
              </a:rPr>
              <a:t>技術的課題の発見・解決</a:t>
            </a:r>
            <a:endParaRPr lang="en-US" altLang="ja-JP" sz="4800" dirty="0">
              <a:solidFill>
                <a:schemeClr val="bg1">
                  <a:lumMod val="50000"/>
                </a:schemeClr>
              </a:solidFill>
              <a:latin typeface="ヒラギノ角ゴ ProN W6"/>
              <a:ea typeface="ヒラギノ角ゴ ProN W6"/>
              <a:cs typeface="ヒラギノ角ゴ ProN W6"/>
            </a:endParaRPr>
          </a:p>
          <a:p>
            <a:pPr marL="495300" lvl="1" indent="-495300">
              <a:lnSpc>
                <a:spcPct val="100000"/>
              </a:lnSpc>
            </a:pPr>
            <a:r>
              <a:rPr lang="ja-JP" altLang="en-US" sz="4800">
                <a:solidFill>
                  <a:schemeClr val="bg1">
                    <a:lumMod val="50000"/>
                  </a:schemeClr>
                </a:solidFill>
                <a:latin typeface="ヒラギノ角ゴ ProN W6"/>
                <a:ea typeface="ヒラギノ角ゴ ProN W6"/>
                <a:cs typeface="ヒラギノ角ゴ ProN W6"/>
              </a:rPr>
              <a:t>ダメな場合の切り替え</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spTree>
    <p:extLst>
      <p:ext uri="{BB962C8B-B14F-4D97-AF65-F5344CB8AC3E}">
        <p14:creationId xmlns:p14="http://schemas.microsoft.com/office/powerpoint/2010/main" val="26196401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9144000" cy="6858000"/>
          </a:xfrm>
          <a:solidFill>
            <a:srgbClr val="07B53B"/>
          </a:solidFill>
          <a:ln>
            <a:noFill/>
          </a:ln>
        </p:spPr>
        <p:txBody>
          <a:bodyPr/>
          <a:lstStyle/>
          <a:p>
            <a:r>
              <a:rPr lang="ja-JP" altLang="en-US" sz="8000" b="1"/>
              <a:t>まとめ</a:t>
            </a:r>
            <a:endParaRPr kumimoji="1" lang="ja-JP" altLang="en-US" sz="8000" b="1"/>
          </a:p>
        </p:txBody>
      </p:sp>
      <p:pic>
        <p:nvPicPr>
          <p:cNvPr id="5" name="図 4">
            <a:extLst>
              <a:ext uri="{FF2B5EF4-FFF2-40B4-BE49-F238E27FC236}">
                <a16:creationId xmlns:a16="http://schemas.microsoft.com/office/drawing/2014/main" id="{35D05EE6-C02C-DA45-9FF8-10C66A662DB7}"/>
              </a:ext>
            </a:extLst>
          </p:cNvPr>
          <p:cNvPicPr>
            <a:picLocks noChangeAspect="1"/>
          </p:cNvPicPr>
          <p:nvPr/>
        </p:nvPicPr>
        <p:blipFill>
          <a:blip r:embed="rId3"/>
          <a:stretch>
            <a:fillRect/>
          </a:stretch>
        </p:blipFill>
        <p:spPr>
          <a:xfrm>
            <a:off x="6904800" y="3978000"/>
            <a:ext cx="2239200" cy="2880000"/>
          </a:xfrm>
          <a:prstGeom prst="rect">
            <a:avLst/>
          </a:prstGeom>
          <a:ln>
            <a:noFill/>
          </a:ln>
        </p:spPr>
      </p:pic>
      <p:pic>
        <p:nvPicPr>
          <p:cNvPr id="6" name="図 5">
            <a:extLst>
              <a:ext uri="{FF2B5EF4-FFF2-40B4-BE49-F238E27FC236}">
                <a16:creationId xmlns:a16="http://schemas.microsoft.com/office/drawing/2014/main" id="{9B3430D6-04A0-3A44-96BE-BDD330E418DF}"/>
              </a:ext>
            </a:extLst>
          </p:cNvPr>
          <p:cNvPicPr>
            <a:picLocks noChangeAspect="1"/>
          </p:cNvPicPr>
          <p:nvPr/>
        </p:nvPicPr>
        <p:blipFill>
          <a:blip r:embed="rId4"/>
          <a:stretch>
            <a:fillRect/>
          </a:stretch>
        </p:blipFill>
        <p:spPr>
          <a:xfrm>
            <a:off x="0" y="0"/>
            <a:ext cx="2239200" cy="2880000"/>
          </a:xfrm>
          <a:prstGeom prst="rect">
            <a:avLst/>
          </a:prstGeom>
          <a:ln>
            <a:noFill/>
          </a:ln>
        </p:spPr>
      </p:pic>
    </p:spTree>
    <p:extLst>
      <p:ext uri="{BB962C8B-B14F-4D97-AF65-F5344CB8AC3E}">
        <p14:creationId xmlns:p14="http://schemas.microsoft.com/office/powerpoint/2010/main" val="41058626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en-US" altLang="ja-JP" sz="4800" dirty="0"/>
              <a:t>1. </a:t>
            </a:r>
            <a:r>
              <a:rPr lang="ja-JP" altLang="en-US" sz="4800"/>
              <a:t>プロダクト開発チームと共に</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69</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1130300" lvl="1" indent="-1116013" algn="ctr">
              <a:lnSpc>
                <a:spcPct val="100000"/>
              </a:lnSpc>
              <a:buNone/>
            </a:pP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プロダクト開発チームと</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一緒に痛い目にあう</a:t>
            </a: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ことで、</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本当に必要なものを</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発見・提供しよう</a:t>
            </a:r>
            <a:endParaRPr lang="en-US" altLang="ja-JP" sz="4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p:txBody>
      </p:sp>
    </p:spTree>
    <p:extLst>
      <p:ext uri="{BB962C8B-B14F-4D97-AF65-F5344CB8AC3E}">
        <p14:creationId xmlns:p14="http://schemas.microsoft.com/office/powerpoint/2010/main" val="3878320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9144000" cy="6858000"/>
          </a:xfrm>
          <a:solidFill>
            <a:srgbClr val="07B53B"/>
          </a:solidFill>
          <a:ln>
            <a:noFill/>
          </a:ln>
        </p:spPr>
        <p:txBody>
          <a:bodyPr/>
          <a:lstStyle/>
          <a:p>
            <a:r>
              <a:rPr lang="ja-JP" altLang="en-US" sz="8000" b="1"/>
              <a:t>背景</a:t>
            </a:r>
            <a:endParaRPr kumimoji="1" lang="ja-JP" altLang="en-US" sz="8000" b="1"/>
          </a:p>
        </p:txBody>
      </p:sp>
      <p:pic>
        <p:nvPicPr>
          <p:cNvPr id="5" name="図 4">
            <a:extLst>
              <a:ext uri="{FF2B5EF4-FFF2-40B4-BE49-F238E27FC236}">
                <a16:creationId xmlns:a16="http://schemas.microsoft.com/office/drawing/2014/main" id="{052D54F1-C0CE-7842-932E-D9504B540659}"/>
              </a:ext>
            </a:extLst>
          </p:cNvPr>
          <p:cNvPicPr>
            <a:picLocks noChangeAspect="1"/>
          </p:cNvPicPr>
          <p:nvPr/>
        </p:nvPicPr>
        <p:blipFill>
          <a:blip r:embed="rId3"/>
          <a:stretch>
            <a:fillRect/>
          </a:stretch>
        </p:blipFill>
        <p:spPr>
          <a:xfrm>
            <a:off x="6040801" y="3617061"/>
            <a:ext cx="3103199" cy="3240939"/>
          </a:xfrm>
          <a:prstGeom prst="rect">
            <a:avLst/>
          </a:prstGeom>
          <a:ln>
            <a:noFill/>
          </a:ln>
        </p:spPr>
      </p:pic>
    </p:spTree>
    <p:extLst>
      <p:ext uri="{BB962C8B-B14F-4D97-AF65-F5344CB8AC3E}">
        <p14:creationId xmlns:p14="http://schemas.microsoft.com/office/powerpoint/2010/main" val="30842096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en" altLang="ja-JP" sz="4800" dirty="0"/>
              <a:t>2. Learning Session</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70</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0" lvl="1" indent="0" algn="ctr">
              <a:lnSpc>
                <a:spcPct val="100000"/>
              </a:lnSpc>
              <a:buNone/>
            </a:pPr>
            <a:r>
              <a:rPr lang="en-US" altLang="ja-JP" sz="4800" dirty="0">
                <a:solidFill>
                  <a:srgbClr val="07B53B"/>
                </a:solidFill>
                <a:latin typeface="ヒラギノ角ゴ ProN W6"/>
                <a:ea typeface="ヒラギノ角ゴ ProN W6"/>
                <a:cs typeface="ヒラギノ角ゴ ProN W6"/>
              </a:rPr>
              <a:t>Learning Session</a:t>
            </a:r>
            <a:r>
              <a:rPr lang="ja-JP" altLang="en-US" sz="4800">
                <a:solidFill>
                  <a:srgbClr val="07B53B"/>
                </a:solidFill>
                <a:latin typeface="ヒラギノ角ゴ ProN W6"/>
                <a:ea typeface="ヒラギノ角ゴ ProN W6"/>
                <a:cs typeface="ヒラギノ角ゴ ProN W6"/>
              </a:rPr>
              <a:t>で</a:t>
            </a:r>
            <a:endParaRPr lang="en-US" altLang="ja-JP" sz="4800" dirty="0">
              <a:solidFill>
                <a:srgbClr val="07B53B"/>
              </a:solidFill>
              <a:latin typeface="ヒラギノ角ゴ ProN W6"/>
              <a:ea typeface="ヒラギノ角ゴ ProN W6"/>
              <a:cs typeface="ヒラギノ角ゴ ProN W6"/>
            </a:endParaRPr>
          </a:p>
          <a:p>
            <a:pPr marL="0" lvl="1" indent="0" algn="ctr">
              <a:lnSpc>
                <a:spcPct val="100000"/>
              </a:lnSpc>
              <a:buNone/>
            </a:pPr>
            <a:r>
              <a:rPr lang="ja-JP" altLang="en-US" sz="4800">
                <a:solidFill>
                  <a:srgbClr val="07B53B"/>
                </a:solidFill>
                <a:latin typeface="ヒラギノ角ゴ ProN W6"/>
                <a:ea typeface="ヒラギノ角ゴ ProN W6"/>
                <a:cs typeface="ヒラギノ角ゴ ProN W6"/>
              </a:rPr>
              <a:t>以下のメリットを得られる</a:t>
            </a:r>
            <a:endParaRPr lang="en-US" altLang="ja-JP" sz="4800" dirty="0">
              <a:solidFill>
                <a:srgbClr val="07B53B"/>
              </a:solidFill>
              <a:latin typeface="ヒラギノ角ゴ ProN W6"/>
              <a:ea typeface="ヒラギノ角ゴ ProN W6"/>
              <a:cs typeface="ヒラギノ角ゴ ProN W6"/>
            </a:endParaRPr>
          </a:p>
          <a:p>
            <a:pPr marL="495300" lvl="1" indent="-495300">
              <a:lnSpc>
                <a:spcPct val="100000"/>
              </a:lnSpc>
            </a:pPr>
            <a:r>
              <a:rPr lang="ja-JP" altLang="en-US" sz="4800">
                <a:solidFill>
                  <a:schemeClr val="bg1">
                    <a:lumMod val="50000"/>
                  </a:schemeClr>
                </a:solidFill>
                <a:latin typeface="ヒラギノ角ゴ ProN W6"/>
                <a:ea typeface="ヒラギノ角ゴ ProN W6"/>
                <a:cs typeface="ヒラギノ角ゴ ProN W6"/>
              </a:rPr>
              <a:t>仕事に必要な技能の習得</a:t>
            </a:r>
            <a:endParaRPr lang="en-US" altLang="ja-JP" sz="4800" dirty="0">
              <a:solidFill>
                <a:schemeClr val="bg1">
                  <a:lumMod val="50000"/>
                </a:schemeClr>
              </a:solidFill>
              <a:latin typeface="ヒラギノ角ゴ ProN W6"/>
              <a:ea typeface="ヒラギノ角ゴ ProN W6"/>
              <a:cs typeface="ヒラギノ角ゴ ProN W6"/>
            </a:endParaRPr>
          </a:p>
          <a:p>
            <a:pPr marL="495300" lvl="1" indent="-495300">
              <a:lnSpc>
                <a:spcPct val="100000"/>
              </a:lnSpc>
            </a:pPr>
            <a:r>
              <a:rPr lang="ja-JP" altLang="en-US" sz="4800">
                <a:solidFill>
                  <a:schemeClr val="bg1">
                    <a:lumMod val="50000"/>
                  </a:schemeClr>
                </a:solidFill>
                <a:latin typeface="ヒラギノ角ゴ ProN W6"/>
                <a:ea typeface="ヒラギノ角ゴ ProN W6"/>
                <a:cs typeface="ヒラギノ角ゴ ProN W6"/>
              </a:rPr>
              <a:t>チームの強化</a:t>
            </a:r>
            <a:endParaRPr lang="en-US" altLang="ja-JP" sz="4800" dirty="0">
              <a:solidFill>
                <a:schemeClr val="bg1">
                  <a:lumMod val="50000"/>
                </a:schemeClr>
              </a:solidFill>
              <a:latin typeface="ヒラギノ角ゴ ProN W6"/>
              <a:ea typeface="ヒラギノ角ゴ ProN W6"/>
              <a:cs typeface="ヒラギノ角ゴ ProN W6"/>
            </a:endParaRPr>
          </a:p>
          <a:p>
            <a:pPr marL="495300" lvl="1" indent="-495300">
              <a:lnSpc>
                <a:spcPct val="100000"/>
              </a:lnSpc>
            </a:pPr>
            <a:r>
              <a:rPr lang="ja-JP" altLang="en-US" sz="4800">
                <a:solidFill>
                  <a:schemeClr val="bg1">
                    <a:lumMod val="50000"/>
                  </a:schemeClr>
                </a:solidFill>
                <a:latin typeface="ヒラギノ角ゴ ProN W6"/>
                <a:ea typeface="ヒラギノ角ゴ ProN W6"/>
                <a:cs typeface="ヒラギノ角ゴ ProN W6"/>
              </a:rPr>
              <a:t>組織のプロセス改善</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spTree>
    <p:extLst>
      <p:ext uri="{BB962C8B-B14F-4D97-AF65-F5344CB8AC3E}">
        <p14:creationId xmlns:p14="http://schemas.microsoft.com/office/powerpoint/2010/main" val="42021919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en-US" altLang="ja-JP" sz="4800" dirty="0">
                <a:latin typeface="ヒラギノ角ゴ ProN W6"/>
                <a:ea typeface="ヒラギノ角ゴ ProN W6"/>
                <a:cs typeface="ヒラギノ角ゴ ProN W6"/>
              </a:rPr>
              <a:t>3. </a:t>
            </a:r>
            <a:r>
              <a:rPr lang="en" altLang="ja-JP" sz="4800" dirty="0"/>
              <a:t>Design Sprint</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71</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0" lvl="1" indent="0" algn="ctr">
              <a:lnSpc>
                <a:spcPct val="100000"/>
              </a:lnSpc>
              <a:buNone/>
            </a:pPr>
            <a:r>
              <a:rPr lang="en-US" altLang="ja-JP" sz="4800" dirty="0">
                <a:solidFill>
                  <a:srgbClr val="07B53B"/>
                </a:solidFill>
                <a:latin typeface="ヒラギノ角ゴ ProN W6"/>
                <a:ea typeface="ヒラギノ角ゴ ProN W6"/>
                <a:cs typeface="ヒラギノ角ゴ ProN W6"/>
              </a:rPr>
              <a:t>Design Sprint</a:t>
            </a:r>
            <a:r>
              <a:rPr lang="ja-JP" altLang="en-US" sz="4800">
                <a:solidFill>
                  <a:srgbClr val="07B53B"/>
                </a:solidFill>
                <a:latin typeface="ヒラギノ角ゴ ProN W6"/>
                <a:ea typeface="ヒラギノ角ゴ ProN W6"/>
                <a:cs typeface="ヒラギノ角ゴ ProN W6"/>
              </a:rPr>
              <a:t>で</a:t>
            </a:r>
            <a:endParaRPr lang="en-US" altLang="ja-JP" sz="4800" dirty="0">
              <a:solidFill>
                <a:srgbClr val="07B53B"/>
              </a:solidFill>
              <a:latin typeface="ヒラギノ角ゴ ProN W6"/>
              <a:ea typeface="ヒラギノ角ゴ ProN W6"/>
              <a:cs typeface="ヒラギノ角ゴ ProN W6"/>
            </a:endParaRPr>
          </a:p>
          <a:p>
            <a:pPr marL="0" lvl="1" indent="0" algn="ctr">
              <a:lnSpc>
                <a:spcPct val="100000"/>
              </a:lnSpc>
              <a:buNone/>
            </a:pPr>
            <a:r>
              <a:rPr lang="ja-JP" altLang="en-US" sz="4800">
                <a:solidFill>
                  <a:srgbClr val="07B53B"/>
                </a:solidFill>
                <a:latin typeface="ヒラギノ角ゴ ProN W6"/>
                <a:ea typeface="ヒラギノ角ゴ ProN W6"/>
                <a:cs typeface="ヒラギノ角ゴ ProN W6"/>
              </a:rPr>
              <a:t>以下のメリットを得られる</a:t>
            </a:r>
            <a:endParaRPr lang="en-US" altLang="ja-JP" sz="4800" dirty="0">
              <a:solidFill>
                <a:srgbClr val="07B53B"/>
              </a:solidFill>
              <a:latin typeface="ヒラギノ角ゴ ProN W6"/>
              <a:ea typeface="ヒラギノ角ゴ ProN W6"/>
              <a:cs typeface="ヒラギノ角ゴ ProN W6"/>
            </a:endParaRPr>
          </a:p>
          <a:p>
            <a:pPr marL="495300" lvl="1" indent="-495300">
              <a:lnSpc>
                <a:spcPct val="100000"/>
              </a:lnSpc>
            </a:pPr>
            <a:r>
              <a:rPr lang="ja-JP" altLang="en-US" sz="4800">
                <a:solidFill>
                  <a:schemeClr val="bg1">
                    <a:lumMod val="50000"/>
                  </a:schemeClr>
                </a:solidFill>
                <a:latin typeface="ヒラギノ角ゴ ProN W6"/>
                <a:ea typeface="ヒラギノ角ゴ ProN W6"/>
                <a:cs typeface="ヒラギノ角ゴ ProN W6"/>
              </a:rPr>
              <a:t>アイデアの混乱の整理</a:t>
            </a:r>
            <a:endParaRPr lang="en-US" altLang="ja-JP" sz="4800" dirty="0">
              <a:solidFill>
                <a:schemeClr val="bg1">
                  <a:lumMod val="50000"/>
                </a:schemeClr>
              </a:solidFill>
              <a:latin typeface="ヒラギノ角ゴ ProN W6"/>
              <a:ea typeface="ヒラギノ角ゴ ProN W6"/>
              <a:cs typeface="ヒラギノ角ゴ ProN W6"/>
            </a:endParaRPr>
          </a:p>
          <a:p>
            <a:pPr marL="495300" lvl="1" indent="-495300">
              <a:lnSpc>
                <a:spcPct val="100000"/>
              </a:lnSpc>
            </a:pPr>
            <a:r>
              <a:rPr lang="ja-JP" altLang="en-US" sz="4800">
                <a:solidFill>
                  <a:schemeClr val="bg1">
                    <a:lumMod val="50000"/>
                  </a:schemeClr>
                </a:solidFill>
                <a:latin typeface="ヒラギノ角ゴ ProN W6"/>
                <a:ea typeface="ヒラギノ角ゴ ProN W6"/>
                <a:cs typeface="ヒラギノ角ゴ ProN W6"/>
              </a:rPr>
              <a:t>技術的課題の発見・解決</a:t>
            </a:r>
            <a:endParaRPr lang="en-US" altLang="ja-JP" sz="4800" dirty="0">
              <a:solidFill>
                <a:schemeClr val="bg1">
                  <a:lumMod val="50000"/>
                </a:schemeClr>
              </a:solidFill>
              <a:latin typeface="ヒラギノ角ゴ ProN W6"/>
              <a:ea typeface="ヒラギノ角ゴ ProN W6"/>
              <a:cs typeface="ヒラギノ角ゴ ProN W6"/>
            </a:endParaRPr>
          </a:p>
          <a:p>
            <a:pPr marL="495300" lvl="1" indent="-495300">
              <a:lnSpc>
                <a:spcPct val="100000"/>
              </a:lnSpc>
            </a:pPr>
            <a:r>
              <a:rPr lang="ja-JP" altLang="en-US" sz="4800">
                <a:solidFill>
                  <a:schemeClr val="bg1">
                    <a:lumMod val="50000"/>
                  </a:schemeClr>
                </a:solidFill>
                <a:latin typeface="ヒラギノ角ゴ ProN W6"/>
                <a:ea typeface="ヒラギノ角ゴ ProN W6"/>
                <a:cs typeface="ヒラギノ角ゴ ProN W6"/>
              </a:rPr>
              <a:t>ダメな場合の切り替え</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spTree>
    <p:extLst>
      <p:ext uri="{BB962C8B-B14F-4D97-AF65-F5344CB8AC3E}">
        <p14:creationId xmlns:p14="http://schemas.microsoft.com/office/powerpoint/2010/main" val="2027230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en-US" altLang="ja-JP" sz="4800" dirty="0">
                <a:latin typeface="ヒラギノ角ゴ ProN W6"/>
                <a:ea typeface="ヒラギノ角ゴ ProN W6"/>
                <a:cs typeface="ヒラギノ角ゴ ProN W6"/>
              </a:rPr>
              <a:t>Caution!</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72</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1130300" lvl="1" indent="-1116013" algn="ctr">
              <a:lnSpc>
                <a:spcPct val="100000"/>
              </a:lnSpc>
              <a:buNone/>
            </a:pP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スクラムとは、</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以下のようなものである。</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955800" lvl="1" indent="-482600">
              <a:lnSpc>
                <a:spcPct val="100000"/>
              </a:lnSpc>
            </a:pP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軽量</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779588" lvl="1" indent="-306388">
              <a:lnSpc>
                <a:spcPct val="100000"/>
              </a:lnSpc>
            </a:pPr>
            <a:r>
              <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 </a:t>
            </a:r>
            <a:r>
              <a:rPr lang="ja-JP" altLang="en-US" sz="4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理解が容易</a:t>
            </a:r>
            <a:endParaRPr lang="en-US" altLang="ja-JP" sz="4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a:p>
            <a:pPr marL="1779588" lvl="1" indent="-306388">
              <a:lnSpc>
                <a:spcPct val="100000"/>
              </a:lnSpc>
            </a:pPr>
            <a:r>
              <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 </a:t>
            </a:r>
            <a:r>
              <a:rPr lang="ja-JP" altLang="en-US" sz="4800">
                <a:solidFill>
                  <a:srgbClr val="FF0000"/>
                </a:solidFill>
                <a:latin typeface="Hiragino Kaku Gothic ProN W6" panose="020B0300000000000000" pitchFamily="34" charset="-128"/>
                <a:ea typeface="Hiragino Kaku Gothic ProN W6" panose="020B0300000000000000" pitchFamily="34" charset="-128"/>
                <a:cs typeface="ヒラギノ角ゴ ProN W6"/>
              </a:rPr>
              <a:t>習得は困難</a:t>
            </a:r>
            <a:endParaRPr lang="en-US" altLang="ja-JP" sz="2800" dirty="0">
              <a:solidFill>
                <a:srgbClr val="FF0000"/>
              </a:solidFill>
              <a:latin typeface="Hiragino Kaku Gothic ProN W6" panose="020B0300000000000000" pitchFamily="34" charset="-128"/>
              <a:ea typeface="Hiragino Kaku Gothic ProN W6" panose="020B0300000000000000" pitchFamily="34" charset="-128"/>
              <a:cs typeface="ヒラギノ角ゴ ProN W6"/>
            </a:endParaRPr>
          </a:p>
          <a:p>
            <a:pPr marL="14288" lvl="1" indent="0">
              <a:lnSpc>
                <a:spcPct val="100000"/>
              </a:lnSpc>
              <a:buNone/>
            </a:pP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4288" lvl="1" indent="0" algn="ctr">
              <a:lnSpc>
                <a:spcPct val="100000"/>
              </a:lnSpc>
              <a:buNone/>
            </a:pP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hlinkClick r:id="rId3"/>
              </a:rPr>
              <a:t>『</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hlinkClick r:id="rId3"/>
              </a:rPr>
              <a:t>スクラムガイド</a:t>
            </a: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hlinkClick r:id="rId3"/>
              </a:rPr>
              <a:t>』3</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hlinkClick r:id="rId3"/>
              </a:rPr>
              <a:t>ページ</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spTree>
    <p:extLst>
      <p:ext uri="{BB962C8B-B14F-4D97-AF65-F5344CB8AC3E}">
        <p14:creationId xmlns:p14="http://schemas.microsoft.com/office/powerpoint/2010/main" val="27412176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習得が困難な理由</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73</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1130300" lvl="1" indent="-1116013" algn="ctr">
              <a:lnSpc>
                <a:spcPct val="100000"/>
              </a:lnSpc>
              <a:buNone/>
            </a:pP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チーム・プロダクトごとに</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rgbClr val="FF0000"/>
                </a:solidFill>
                <a:latin typeface="Hiragino Kaku Gothic ProN W6" panose="020B0300000000000000" pitchFamily="34" charset="-128"/>
                <a:ea typeface="Hiragino Kaku Gothic ProN W6" panose="020B0300000000000000" pitchFamily="34" charset="-128"/>
                <a:cs typeface="ヒラギノ角ゴ ProN W6"/>
              </a:rPr>
              <a:t>コンテキストが違いすぎ、</a:t>
            </a:r>
            <a:endParaRPr lang="en-US" altLang="ja-JP" sz="4800" dirty="0">
              <a:solidFill>
                <a:srgbClr val="FF0000"/>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各種手法・テクニックを</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そのまま当てはめられない</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p:txBody>
      </p:sp>
    </p:spTree>
    <p:extLst>
      <p:ext uri="{BB962C8B-B14F-4D97-AF65-F5344CB8AC3E}">
        <p14:creationId xmlns:p14="http://schemas.microsoft.com/office/powerpoint/2010/main" val="22190702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その一方で</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74</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1130300" lvl="1" indent="-1116013" algn="ctr">
              <a:lnSpc>
                <a:spcPct val="100000"/>
              </a:lnSpc>
              <a:buNone/>
            </a:pPr>
            <a:r>
              <a:rPr lang="ja-JP" altLang="en-US" sz="4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各種手法・テクニック</a:t>
            </a:r>
            <a:endParaRPr lang="en-US" altLang="ja-JP" sz="4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それ自体は参考になる</a:t>
            </a:r>
            <a:endParaRPr lang="en-US" altLang="ja-JP" sz="4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p:txBody>
      </p:sp>
    </p:spTree>
    <p:extLst>
      <p:ext uri="{BB962C8B-B14F-4D97-AF65-F5344CB8AC3E}">
        <p14:creationId xmlns:p14="http://schemas.microsoft.com/office/powerpoint/2010/main" val="19548225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なので</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75</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1130300" lvl="1" indent="-1116013" algn="ctr">
              <a:lnSpc>
                <a:spcPct val="100000"/>
              </a:lnSpc>
              <a:buNone/>
            </a:pPr>
            <a:r>
              <a:rPr lang="ja-JP" altLang="en-US" sz="4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自分たちの</a:t>
            </a:r>
            <a:endParaRPr lang="en-US" altLang="ja-JP" sz="4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チーム・プロダクトの</a:t>
            </a:r>
            <a:endParaRPr lang="en-US" altLang="ja-JP" sz="4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コンテキストに適した</a:t>
            </a:r>
            <a:endParaRPr lang="en-US" altLang="ja-JP" sz="4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各種手法・テクニックの</a:t>
            </a:r>
            <a:endParaRPr lang="en-US" altLang="ja-JP" sz="4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r>
              <a:rPr lang="ja-JP" altLang="en-US" sz="4800">
                <a:solidFill>
                  <a:srgbClr val="07B53B"/>
                </a:solidFill>
                <a:latin typeface="Hiragino Kaku Gothic ProN W6" panose="020B0300000000000000" pitchFamily="34" charset="-128"/>
                <a:ea typeface="Hiragino Kaku Gothic ProN W6" panose="020B0300000000000000" pitchFamily="34" charset="-128"/>
                <a:cs typeface="ヒラギノ角ゴ ProN W6"/>
              </a:rPr>
              <a:t>適用方法を見つければ</a:t>
            </a:r>
            <a:r>
              <a:rPr lang="en-US" altLang="ja-JP" sz="4800" dirty="0">
                <a:solidFill>
                  <a:srgbClr val="07B53B"/>
                </a:solidFill>
                <a:latin typeface="Hiragino Kaku Gothic ProN W6" panose="020B0300000000000000" pitchFamily="34" charset="-128"/>
                <a:ea typeface="Hiragino Kaku Gothic ProN W6" panose="020B0300000000000000" pitchFamily="34" charset="-128"/>
                <a:cs typeface="ヒラギノ角ゴ ProN W6"/>
              </a:rPr>
              <a:t>OK!</a:t>
            </a:r>
          </a:p>
        </p:txBody>
      </p:sp>
    </p:spTree>
    <p:extLst>
      <p:ext uri="{BB962C8B-B14F-4D97-AF65-F5344CB8AC3E}">
        <p14:creationId xmlns:p14="http://schemas.microsoft.com/office/powerpoint/2010/main" val="34490399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en-US" altLang="ja-JP" sz="4800" dirty="0">
                <a:latin typeface="ヒラギノ角ゴ ProN W6"/>
                <a:ea typeface="ヒラギノ角ゴ ProN W6"/>
                <a:cs typeface="ヒラギノ角ゴ ProN W6"/>
              </a:rPr>
              <a:t>Everything is...</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76</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1130300" lvl="1" indent="-1116013" algn="ctr">
              <a:lnSpc>
                <a:spcPct val="100000"/>
              </a:lnSpc>
              <a:buNone/>
            </a:pPr>
            <a:r>
              <a:rPr lang="en-US" altLang="ja-JP" sz="7200" dirty="0">
                <a:solidFill>
                  <a:srgbClr val="9437FF"/>
                </a:solidFill>
                <a:latin typeface="Hiragino Kaku Gothic ProN W6" panose="020B0300000000000000" pitchFamily="34" charset="-128"/>
                <a:ea typeface="Hiragino Kaku Gothic ProN W6" panose="020B0300000000000000" pitchFamily="34" charset="-128"/>
                <a:cs typeface="ヒラギノ角ゴ ProN W6"/>
              </a:rPr>
              <a:t>Experiment!</a:t>
            </a:r>
          </a:p>
          <a:p>
            <a:pPr marL="1130300" lvl="1" indent="-1116013" algn="ctr">
              <a:lnSpc>
                <a:spcPct val="100000"/>
              </a:lnSpc>
              <a:buNone/>
            </a:pPr>
            <a:r>
              <a:rPr lang="ja-JP" altLang="en-US" sz="7200">
                <a:solidFill>
                  <a:srgbClr val="9437FF"/>
                </a:solidFill>
                <a:latin typeface="Hiragino Kaku Gothic ProN W6" panose="020B0300000000000000" pitchFamily="34" charset="-128"/>
                <a:ea typeface="Hiragino Kaku Gothic ProN W6" panose="020B0300000000000000" pitchFamily="34" charset="-128"/>
                <a:cs typeface="ヒラギノ角ゴ ProN W6"/>
              </a:rPr>
              <a:t>実験！</a:t>
            </a:r>
            <a:endParaRPr lang="en-US" altLang="ja-JP" sz="7200" dirty="0">
              <a:solidFill>
                <a:srgbClr val="9437FF"/>
              </a:solidFill>
              <a:latin typeface="Hiragino Kaku Gothic ProN W6" panose="020B0300000000000000" pitchFamily="34" charset="-128"/>
              <a:ea typeface="Hiragino Kaku Gothic ProN W6" panose="020B0300000000000000" pitchFamily="34" charset="-128"/>
              <a:cs typeface="ヒラギノ角ゴ ProN W6"/>
            </a:endParaRPr>
          </a:p>
          <a:p>
            <a:pPr marL="1130300" lvl="1" indent="-1116013" algn="ctr">
              <a:lnSpc>
                <a:spcPct val="100000"/>
              </a:lnSpc>
              <a:buNone/>
            </a:pPr>
            <a:endParaRPr lang="en-US" altLang="ja-JP" sz="7200" dirty="0">
              <a:solidFill>
                <a:srgbClr val="9437FF"/>
              </a:solidFill>
              <a:latin typeface="Hiragino Kaku Gothic ProN W6" panose="020B0300000000000000" pitchFamily="34" charset="-128"/>
              <a:ea typeface="Hiragino Kaku Gothic ProN W6" panose="020B0300000000000000" pitchFamily="34" charset="-128"/>
              <a:cs typeface="ヒラギノ角ゴ ProN W6"/>
            </a:endParaRPr>
          </a:p>
        </p:txBody>
      </p:sp>
      <p:pic>
        <p:nvPicPr>
          <p:cNvPr id="3" name="図 2">
            <a:extLst>
              <a:ext uri="{FF2B5EF4-FFF2-40B4-BE49-F238E27FC236}">
                <a16:creationId xmlns:a16="http://schemas.microsoft.com/office/drawing/2014/main" id="{8A1328E1-AB70-7140-8779-F342860E6604}"/>
              </a:ext>
            </a:extLst>
          </p:cNvPr>
          <p:cNvPicPr>
            <a:picLocks noChangeAspect="1"/>
          </p:cNvPicPr>
          <p:nvPr/>
        </p:nvPicPr>
        <p:blipFill>
          <a:blip r:embed="rId3"/>
          <a:stretch>
            <a:fillRect/>
          </a:stretch>
        </p:blipFill>
        <p:spPr>
          <a:xfrm>
            <a:off x="0" y="3476350"/>
            <a:ext cx="2404800" cy="2880000"/>
          </a:xfrm>
          <a:prstGeom prst="rect">
            <a:avLst/>
          </a:prstGeom>
          <a:noFill/>
          <a:ln>
            <a:noFill/>
          </a:ln>
        </p:spPr>
      </p:pic>
      <p:pic>
        <p:nvPicPr>
          <p:cNvPr id="5" name="図 4">
            <a:extLst>
              <a:ext uri="{FF2B5EF4-FFF2-40B4-BE49-F238E27FC236}">
                <a16:creationId xmlns:a16="http://schemas.microsoft.com/office/drawing/2014/main" id="{B5035C06-0197-5849-9EF6-F55E92028D03}"/>
              </a:ext>
            </a:extLst>
          </p:cNvPr>
          <p:cNvPicPr>
            <a:picLocks noChangeAspect="1"/>
          </p:cNvPicPr>
          <p:nvPr/>
        </p:nvPicPr>
        <p:blipFill>
          <a:blip r:embed="rId4"/>
          <a:stretch>
            <a:fillRect/>
          </a:stretch>
        </p:blipFill>
        <p:spPr>
          <a:xfrm>
            <a:off x="5979601" y="3476350"/>
            <a:ext cx="3164399" cy="2879603"/>
          </a:xfrm>
          <a:prstGeom prst="rect">
            <a:avLst/>
          </a:prstGeom>
          <a:noFill/>
          <a:ln>
            <a:noFill/>
          </a:ln>
        </p:spPr>
      </p:pic>
    </p:spTree>
    <p:extLst>
      <p:ext uri="{BB962C8B-B14F-4D97-AF65-F5344CB8AC3E}">
        <p14:creationId xmlns:p14="http://schemas.microsoft.com/office/powerpoint/2010/main" val="5155652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en-US" altLang="ja-JP" sz="4800" dirty="0">
                <a:latin typeface="ヒラギノ角ゴ ProN W6"/>
                <a:ea typeface="ヒラギノ角ゴ ProN W6"/>
                <a:cs typeface="ヒラギノ角ゴ ProN W6"/>
              </a:rPr>
              <a:t>3 KPI</a:t>
            </a:r>
            <a:r>
              <a:rPr lang="ja-JP" altLang="en-US" sz="4800">
                <a:latin typeface="ヒラギノ角ゴ ProN W6"/>
                <a:ea typeface="ヒラギノ角ゴ ProN W6"/>
                <a:cs typeface="ヒラギノ角ゴ ProN W6"/>
              </a:rPr>
              <a:t>：実験の判断基準</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77</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1911350" lvl="1" indent="-438150">
              <a:lnSpc>
                <a:spcPct val="100000"/>
              </a:lnSpc>
            </a:pPr>
            <a:r>
              <a:rPr lang="ja-JP" altLang="en-US" sz="4800">
                <a:solidFill>
                  <a:srgbClr val="07B53B"/>
                </a:solidFill>
                <a:latin typeface="Hiragino Kaku Gothic ProN W6" panose="020B0300000000000000" pitchFamily="34" charset="-128"/>
                <a:ea typeface="Hiragino Kaku Gothic ProN W6" panose="020B0300000000000000" pitchFamily="34" charset="-128"/>
                <a:cs typeface="Hiragino Kaku Gothic ProN W6" charset="-128"/>
              </a:rPr>
              <a:t>売上</a:t>
            </a:r>
            <a:endParaRPr lang="en-US" altLang="ja-JP" sz="4800" dirty="0">
              <a:solidFill>
                <a:srgbClr val="07B53B"/>
              </a:solidFill>
              <a:latin typeface="Hiragino Kaku Gothic ProN W6" panose="020B0300000000000000" pitchFamily="34" charset="-128"/>
              <a:ea typeface="Hiragino Kaku Gothic ProN W6" panose="020B0300000000000000" pitchFamily="34" charset="-128"/>
              <a:cs typeface="Hiragino Kaku Gothic ProN W6" charset="-128"/>
            </a:endParaRPr>
          </a:p>
          <a:p>
            <a:pPr marL="1911350" lvl="1" indent="-438150">
              <a:lnSpc>
                <a:spcPct val="100000"/>
              </a:lnSpc>
            </a:pPr>
            <a:r>
              <a:rPr lang="ja-JP" altLang="en-US" sz="4800">
                <a:solidFill>
                  <a:srgbClr val="07B53B"/>
                </a:solidFill>
                <a:latin typeface="Hiragino Kaku Gothic ProN W6" panose="020B0300000000000000" pitchFamily="34" charset="-128"/>
                <a:ea typeface="Hiragino Kaku Gothic ProN W6" panose="020B0300000000000000" pitchFamily="34" charset="-128"/>
                <a:cs typeface="Hiragino Kaku Gothic ProN W6" charset="-128"/>
              </a:rPr>
              <a:t>利益</a:t>
            </a:r>
            <a:endParaRPr lang="en-US" altLang="ja-JP" sz="4800" dirty="0">
              <a:solidFill>
                <a:srgbClr val="07B53B"/>
              </a:solidFill>
              <a:latin typeface="Hiragino Kaku Gothic ProN W6" panose="020B0300000000000000" pitchFamily="34" charset="-128"/>
              <a:ea typeface="Hiragino Kaku Gothic ProN W6" panose="020B0300000000000000" pitchFamily="34" charset="-128"/>
              <a:cs typeface="Hiragino Kaku Gothic ProN W6" charset="-128"/>
            </a:endParaRPr>
          </a:p>
          <a:p>
            <a:pPr marL="1911350" lvl="1" indent="-438150">
              <a:lnSpc>
                <a:spcPct val="100000"/>
              </a:lnSpc>
            </a:pPr>
            <a:r>
              <a:rPr lang="ja-JP" altLang="en-US" sz="4800">
                <a:solidFill>
                  <a:srgbClr val="07B53B"/>
                </a:solidFill>
                <a:latin typeface="Hiragino Kaku Gothic ProN W6" panose="020B0300000000000000" pitchFamily="34" charset="-128"/>
                <a:ea typeface="Hiragino Kaku Gothic ProN W6" panose="020B0300000000000000" pitchFamily="34" charset="-128"/>
                <a:cs typeface="Hiragino Kaku Gothic ProN W6" charset="-128"/>
              </a:rPr>
              <a:t>従</a:t>
            </a:r>
            <a:r>
              <a:rPr lang="ja-JP" altLang="en-US" sz="4800">
                <a:solidFill>
                  <a:srgbClr val="07B53B"/>
                </a:solidFill>
                <a:latin typeface="Hiragino Kaku Gothic ProN W6" charset="-128"/>
                <a:ea typeface="Hiragino Kaku Gothic ProN W6" charset="-128"/>
                <a:cs typeface="Hiragino Kaku Gothic ProN W6" charset="-128"/>
              </a:rPr>
              <a:t>業員満足度</a:t>
            </a:r>
            <a:endParaRPr lang="en-US" altLang="ja-JP" sz="4800" dirty="0">
              <a:solidFill>
                <a:srgbClr val="07B53B"/>
              </a:solidFill>
              <a:latin typeface="Hiragino Kaku Gothic ProN W6" charset="-128"/>
              <a:ea typeface="Hiragino Kaku Gothic ProN W6" charset="-128"/>
              <a:cs typeface="Hiragino Kaku Gothic ProN W6" charset="-128"/>
            </a:endParaRPr>
          </a:p>
        </p:txBody>
      </p:sp>
    </p:spTree>
    <p:extLst>
      <p:ext uri="{BB962C8B-B14F-4D97-AF65-F5344CB8AC3E}">
        <p14:creationId xmlns:p14="http://schemas.microsoft.com/office/powerpoint/2010/main" val="32865924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ja-JP" altLang="en-US" sz="4800">
                <a:latin typeface="ヒラギノ角ゴ ProN W6"/>
                <a:ea typeface="ヒラギノ角ゴ ProN W6"/>
                <a:cs typeface="ヒラギノ角ゴ ProN W6"/>
              </a:rPr>
              <a:t>情報整理</a:t>
            </a:r>
            <a:endParaRPr kumimoji="1" lang="ja-JP" altLang="en-US" sz="4800">
              <a:latin typeface="ヒラギノ角ゴ ProN W6"/>
              <a:ea typeface="ヒラギノ角ゴ ProN W6"/>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78</a:t>
            </a:fld>
            <a:endParaRPr kumimoji="1" lang="ja-JP" altLang="en-US"/>
          </a:p>
        </p:txBody>
      </p:sp>
      <p:sp>
        <p:nvSpPr>
          <p:cNvPr id="9" name="コンテンツ プレースホルダー 8"/>
          <p:cNvSpPr>
            <a:spLocks noGrp="1"/>
          </p:cNvSpPr>
          <p:nvPr>
            <p:ph idx="1"/>
          </p:nvPr>
        </p:nvSpPr>
        <p:spPr>
          <a:xfrm>
            <a:off x="628650" y="1689099"/>
            <a:ext cx="7886700" cy="4406400"/>
          </a:xfrm>
          <a:noFill/>
          <a:ln>
            <a:noFill/>
          </a:ln>
        </p:spPr>
        <p:txBody>
          <a:bodyPr anchor="ctr" anchorCtr="0">
            <a:noAutofit/>
          </a:bodyPr>
          <a:lstStyle/>
          <a:p>
            <a:pPr marL="452438" lvl="1" indent="-438150">
              <a:lnSpc>
                <a:spcPct val="100000"/>
              </a:lnSpc>
              <a:buNone/>
            </a:pP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1. </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プロダクト開発チームと共に在る</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endParaRPr>
          </a:p>
          <a:p>
            <a:pPr marL="795330" lvl="3" indent="-43815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本番障害：</a:t>
            </a:r>
            <a:r>
              <a:rPr lang="en-US" altLang="ja-JP" sz="2800" dirty="0">
                <a:solidFill>
                  <a:srgbClr val="0432FF"/>
                </a:solidFill>
                <a:latin typeface="Hiragino Kaku Gothic ProN W6" panose="020B0300000000000000" pitchFamily="34" charset="-128"/>
                <a:ea typeface="Hiragino Kaku Gothic ProN W6" panose="020B0300000000000000" pitchFamily="34" charset="-128"/>
                <a:cs typeface="ヒラギノ角ゴ ProN W6"/>
              </a:rPr>
              <a:t>- 30%</a:t>
            </a:r>
          </a:p>
          <a:p>
            <a:pPr marL="795330" lvl="3" indent="-43815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障害検知：</a:t>
            </a:r>
            <a:r>
              <a:rPr lang="en-US" altLang="ja-JP" sz="2800" dirty="0">
                <a:solidFill>
                  <a:srgbClr val="0432FF"/>
                </a:solidFill>
                <a:latin typeface="Hiragino Kaku Gothic ProN W6" panose="020B0300000000000000" pitchFamily="34" charset="-128"/>
                <a:ea typeface="Hiragino Kaku Gothic ProN W6" panose="020B0300000000000000" pitchFamily="34" charset="-128"/>
                <a:cs typeface="ヒラギノ角ゴ ProN W6"/>
              </a:rPr>
              <a:t>1</a:t>
            </a:r>
            <a:r>
              <a:rPr lang="ja-JP" altLang="en-US" sz="2800">
                <a:solidFill>
                  <a:srgbClr val="0432FF"/>
                </a:solidFill>
                <a:latin typeface="Hiragino Kaku Gothic ProN W6" panose="020B0300000000000000" pitchFamily="34" charset="-128"/>
                <a:ea typeface="Hiragino Kaku Gothic ProN W6" panose="020B0300000000000000" pitchFamily="34" charset="-128"/>
                <a:cs typeface="ヒラギノ角ゴ ProN W6"/>
              </a:rPr>
              <a:t>週間→</a:t>
            </a:r>
            <a:r>
              <a:rPr lang="en-US" altLang="ja-JP" sz="2800" dirty="0">
                <a:solidFill>
                  <a:srgbClr val="0432FF"/>
                </a:solidFill>
                <a:latin typeface="Hiragino Kaku Gothic ProN W6" panose="020B0300000000000000" pitchFamily="34" charset="-128"/>
                <a:ea typeface="Hiragino Kaku Gothic ProN W6" panose="020B0300000000000000" pitchFamily="34" charset="-128"/>
                <a:cs typeface="ヒラギノ角ゴ ProN W6"/>
              </a:rPr>
              <a:t> 2</a:t>
            </a:r>
            <a:r>
              <a:rPr lang="ja-JP" altLang="en-US" sz="2800">
                <a:solidFill>
                  <a:srgbClr val="0432FF"/>
                </a:solidFill>
                <a:latin typeface="Hiragino Kaku Gothic ProN W6" panose="020B0300000000000000" pitchFamily="34" charset="-128"/>
                <a:ea typeface="Hiragino Kaku Gothic ProN W6" panose="020B0300000000000000" pitchFamily="34" charset="-128"/>
                <a:cs typeface="ヒラギノ角ゴ ProN W6"/>
              </a:rPr>
              <a:t>時間</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endParaRPr>
          </a:p>
          <a:p>
            <a:pPr marL="452438" lvl="1" indent="-438150">
              <a:lnSpc>
                <a:spcPct val="100000"/>
              </a:lnSpc>
              <a:buNone/>
            </a:pPr>
            <a:r>
              <a:rPr lang="en"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2. Learning Session </a:t>
            </a: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a:t>
            </a:r>
            <a:r>
              <a:rPr lang="en"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 </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チーム力の強化</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endParaRPr>
          </a:p>
          <a:p>
            <a:pPr marL="795330" lvl="3" indent="-438150">
              <a:lnSpc>
                <a:spcPct val="100000"/>
              </a:lnSpc>
            </a:pP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Onboarding</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を</a:t>
            </a:r>
            <a:r>
              <a:rPr lang="en-US" altLang="ja-JP" sz="2800" dirty="0">
                <a:solidFill>
                  <a:srgbClr val="0432FF"/>
                </a:solidFill>
                <a:latin typeface="Hiragino Kaku Gothic ProN W6" panose="020B0300000000000000" pitchFamily="34" charset="-128"/>
                <a:ea typeface="Hiragino Kaku Gothic ProN W6" panose="020B0300000000000000" pitchFamily="34" charset="-128"/>
                <a:cs typeface="Hiragino Kaku Gothic ProN W6" charset="-128"/>
              </a:rPr>
              <a:t>2</a:t>
            </a:r>
            <a:r>
              <a:rPr lang="ja-JP" altLang="en-US" sz="2800">
                <a:solidFill>
                  <a:srgbClr val="0432FF"/>
                </a:solidFill>
                <a:latin typeface="Hiragino Kaku Gothic ProN W6" panose="020B0300000000000000" pitchFamily="34" charset="-128"/>
                <a:ea typeface="Hiragino Kaku Gothic ProN W6" panose="020B0300000000000000" pitchFamily="34" charset="-128"/>
                <a:cs typeface="Hiragino Kaku Gothic ProN W6" charset="-128"/>
              </a:rPr>
              <a:t>ヶ月で終了</a:t>
            </a:r>
            <a:endParaRPr lang="en-US" altLang="ja-JP" sz="2800" dirty="0">
              <a:solidFill>
                <a:srgbClr val="0432FF"/>
              </a:solidFill>
              <a:latin typeface="Hiragino Kaku Gothic ProN W6" panose="020B0300000000000000" pitchFamily="34" charset="-128"/>
              <a:ea typeface="Hiragino Kaku Gothic ProN W6" panose="020B0300000000000000" pitchFamily="34" charset="-128"/>
              <a:cs typeface="Hiragino Kaku Gothic ProN W6" charset="-128"/>
            </a:endParaRPr>
          </a:p>
          <a:p>
            <a:pPr marL="795330" lvl="3" indent="-438150">
              <a:lnSpc>
                <a:spcPct val="100000"/>
              </a:lnSpc>
            </a:pP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Sebas</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で</a:t>
            </a:r>
            <a:r>
              <a:rPr lang="en-US" altLang="ja-JP" sz="2800" dirty="0">
                <a:solidFill>
                  <a:srgbClr val="0432FF"/>
                </a:solidFill>
                <a:latin typeface="Hiragino Kaku Gothic ProN W6" panose="020B0300000000000000" pitchFamily="34" charset="-128"/>
                <a:ea typeface="Hiragino Kaku Gothic ProN W6" panose="020B0300000000000000" pitchFamily="34" charset="-128"/>
                <a:cs typeface="Hiragino Kaku Gothic ProN W6" charset="-128"/>
              </a:rPr>
              <a:t>MTTR</a:t>
            </a:r>
            <a:r>
              <a:rPr lang="ja-JP" altLang="en-US" sz="2800">
                <a:solidFill>
                  <a:srgbClr val="0432FF"/>
                </a:solidFill>
                <a:latin typeface="Hiragino Kaku Gothic ProN W6" panose="020B0300000000000000" pitchFamily="34" charset="-128"/>
                <a:ea typeface="Hiragino Kaku Gothic ProN W6" panose="020B0300000000000000" pitchFamily="34" charset="-128"/>
                <a:cs typeface="Hiragino Kaku Gothic ProN W6" charset="-128"/>
              </a:rPr>
              <a:t>短縮にメド</a:t>
            </a:r>
            <a:endParaRPr lang="en-US" altLang="ja-JP" sz="2800" dirty="0">
              <a:solidFill>
                <a:srgbClr val="0432FF"/>
              </a:solidFill>
              <a:latin typeface="Hiragino Kaku Gothic ProN W6" panose="020B0300000000000000" pitchFamily="34" charset="-128"/>
              <a:ea typeface="Hiragino Kaku Gothic ProN W6" panose="020B0300000000000000" pitchFamily="34" charset="-128"/>
              <a:cs typeface="Hiragino Kaku Gothic ProN W6" charset="-128"/>
            </a:endParaRPr>
          </a:p>
          <a:p>
            <a:pPr marL="452438" lvl="1" indent="-438150">
              <a:lnSpc>
                <a:spcPct val="100000"/>
              </a:lnSpc>
              <a:buNone/>
            </a:pPr>
            <a:r>
              <a:rPr lang="en"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3. Design Sprint </a:t>
            </a: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a:t>
            </a:r>
            <a:r>
              <a:rPr lang="en"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 </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rPr>
              <a:t>技術戦略の策定・実施</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Hiragino Kaku Gothic ProN W6" charset="-128"/>
            </a:endParaRPr>
          </a:p>
          <a:p>
            <a:pPr marL="795330" lvl="3" indent="-438150">
              <a:lnSpc>
                <a:spcPct val="100000"/>
              </a:lnSpc>
            </a:pPr>
            <a:r>
              <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Slow Test</a:t>
            </a: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問題を解決し</a:t>
            </a:r>
            <a:r>
              <a:rPr lang="ja-JP" altLang="en-US" sz="2800">
                <a:solidFill>
                  <a:srgbClr val="0432FF"/>
                </a:solidFill>
                <a:latin typeface="Hiragino Kaku Gothic ProN W6" panose="020B0300000000000000" pitchFamily="34" charset="-128"/>
                <a:ea typeface="Hiragino Kaku Gothic ProN W6" panose="020B0300000000000000" pitchFamily="34" charset="-128"/>
                <a:cs typeface="ヒラギノ角ゴ ProN W6"/>
              </a:rPr>
              <a:t>リードタイム短縮</a:t>
            </a:r>
            <a:endParaRPr lang="en-US" altLang="ja-JP" sz="2800" dirty="0">
              <a:solidFill>
                <a:srgbClr val="0432FF"/>
              </a:solidFill>
              <a:latin typeface="Hiragino Kaku Gothic ProN W6" panose="020B0300000000000000" pitchFamily="34" charset="-128"/>
              <a:ea typeface="Hiragino Kaku Gothic ProN W6" panose="020B0300000000000000" pitchFamily="34" charset="-128"/>
              <a:cs typeface="ヒラギノ角ゴ ProN W6"/>
            </a:endParaRPr>
          </a:p>
          <a:p>
            <a:pPr marL="795330" lvl="3" indent="-438150">
              <a:lnSpc>
                <a:spcPct val="100000"/>
              </a:lnSpc>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チームの混乱を整理し</a:t>
            </a:r>
            <a:r>
              <a:rPr lang="ja-JP" altLang="en-US" sz="2800">
                <a:solidFill>
                  <a:srgbClr val="0432FF"/>
                </a:solidFill>
                <a:latin typeface="Hiragino Kaku Gothic ProN W6" panose="020B0300000000000000" pitchFamily="34" charset="-128"/>
                <a:ea typeface="Hiragino Kaku Gothic ProN W6" panose="020B0300000000000000" pitchFamily="34" charset="-128"/>
                <a:cs typeface="ヒラギノ角ゴ ProN W6"/>
              </a:rPr>
              <a:t>価値にフォーカスへ</a:t>
            </a:r>
            <a:endParaRPr lang="en-US" altLang="ja-JP" sz="2800" dirty="0">
              <a:solidFill>
                <a:srgbClr val="0432FF"/>
              </a:solidFill>
              <a:latin typeface="Hiragino Kaku Gothic ProN W6" panose="020B0300000000000000" pitchFamily="34" charset="-128"/>
              <a:ea typeface="Hiragino Kaku Gothic ProN W6" panose="020B0300000000000000" pitchFamily="34" charset="-128"/>
              <a:cs typeface="ヒラギノ角ゴ ProN W6"/>
            </a:endParaRPr>
          </a:p>
        </p:txBody>
      </p:sp>
    </p:spTree>
    <p:extLst>
      <p:ext uri="{BB962C8B-B14F-4D97-AF65-F5344CB8AC3E}">
        <p14:creationId xmlns:p14="http://schemas.microsoft.com/office/powerpoint/2010/main" val="33683952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9144000" cy="6858000"/>
          </a:xfrm>
          <a:solidFill>
            <a:srgbClr val="07B53B"/>
          </a:solidFill>
          <a:ln>
            <a:noFill/>
          </a:ln>
        </p:spPr>
        <p:txBody>
          <a:bodyPr/>
          <a:lstStyle/>
          <a:p>
            <a:pPr marL="0" lvl="1" indent="0" algn="ctr">
              <a:buNone/>
            </a:pPr>
            <a:r>
              <a:rPr lang="ja-JP" altLang="en-US" sz="8000">
                <a:solidFill>
                  <a:schemeClr val="bg1"/>
                </a:solidFill>
                <a:latin typeface="ヒラギノ角ゴ ProN W6"/>
                <a:ea typeface="ヒラギノ角ゴ ProN W6"/>
                <a:cs typeface="ヒラギノ角ゴ ProN W6"/>
              </a:rPr>
              <a:t>皆さんに</a:t>
            </a:r>
            <a:br>
              <a:rPr lang="en-US" altLang="ja-JP" sz="8000" dirty="0">
                <a:solidFill>
                  <a:schemeClr val="bg1"/>
                </a:solidFill>
                <a:latin typeface="ヒラギノ角ゴ ProN W6"/>
                <a:ea typeface="ヒラギノ角ゴ ProN W6"/>
                <a:cs typeface="ヒラギノ角ゴ ProN W6"/>
              </a:rPr>
            </a:br>
            <a:r>
              <a:rPr lang="ja-JP" altLang="en-US" sz="8000">
                <a:solidFill>
                  <a:schemeClr val="bg1"/>
                </a:solidFill>
                <a:latin typeface="ヒラギノ角ゴ ProN W6"/>
                <a:ea typeface="ヒラギノ角ゴ ProN W6"/>
                <a:cs typeface="ヒラギノ角ゴ ProN W6"/>
              </a:rPr>
              <a:t>適した</a:t>
            </a:r>
            <a:br>
              <a:rPr lang="en-US" altLang="ja-JP" sz="8000" dirty="0">
                <a:solidFill>
                  <a:schemeClr val="bg1"/>
                </a:solidFill>
                <a:latin typeface="ヒラギノ角ゴ ProN W6"/>
                <a:ea typeface="ヒラギノ角ゴ ProN W6"/>
                <a:cs typeface="ヒラギノ角ゴ ProN W6"/>
              </a:rPr>
            </a:br>
            <a:r>
              <a:rPr lang="ja-JP" altLang="en-US" sz="8000">
                <a:solidFill>
                  <a:schemeClr val="bg1"/>
                </a:solidFill>
                <a:latin typeface="ヒラギノ角ゴ ProN W6"/>
                <a:ea typeface="ヒラギノ角ゴ ProN W6"/>
                <a:cs typeface="ヒラギノ角ゴ ProN W6"/>
              </a:rPr>
              <a:t>解決策を</a:t>
            </a:r>
            <a:br>
              <a:rPr lang="en-US" altLang="ja-JP" sz="8000" dirty="0">
                <a:solidFill>
                  <a:schemeClr val="bg1"/>
                </a:solidFill>
                <a:latin typeface="ヒラギノ角ゴ ProN W6"/>
                <a:ea typeface="ヒラギノ角ゴ ProN W6"/>
                <a:cs typeface="ヒラギノ角ゴ ProN W6"/>
              </a:rPr>
            </a:br>
            <a:r>
              <a:rPr lang="ja-JP" altLang="en-US" sz="8000">
                <a:solidFill>
                  <a:schemeClr val="bg1"/>
                </a:solidFill>
                <a:latin typeface="ヒラギノ角ゴ ProN W6"/>
                <a:ea typeface="ヒラギノ角ゴ ProN W6"/>
                <a:cs typeface="ヒラギノ角ゴ ProN W6"/>
              </a:rPr>
              <a:t>皆さんの</a:t>
            </a:r>
            <a:br>
              <a:rPr lang="en-US" altLang="ja-JP" sz="8000" dirty="0">
                <a:solidFill>
                  <a:schemeClr val="bg1"/>
                </a:solidFill>
                <a:latin typeface="ヒラギノ角ゴ ProN W6"/>
                <a:ea typeface="ヒラギノ角ゴ ProN W6"/>
                <a:cs typeface="ヒラギノ角ゴ ProN W6"/>
              </a:rPr>
            </a:br>
            <a:r>
              <a:rPr lang="ja-JP" altLang="en-US" sz="8000">
                <a:solidFill>
                  <a:schemeClr val="bg1"/>
                </a:solidFill>
                <a:latin typeface="ヒラギノ角ゴ ProN W6"/>
                <a:ea typeface="ヒラギノ角ゴ ProN W6"/>
                <a:cs typeface="ヒラギノ角ゴ ProN W6"/>
              </a:rPr>
              <a:t>手で！</a:t>
            </a:r>
            <a:endParaRPr kumimoji="1" lang="ja-JP" altLang="en-US" sz="8000" b="1">
              <a:solidFill>
                <a:schemeClr val="bg1"/>
              </a:solidFill>
            </a:endParaRPr>
          </a:p>
        </p:txBody>
      </p:sp>
      <p:pic>
        <p:nvPicPr>
          <p:cNvPr id="3" name="図 2">
            <a:extLst>
              <a:ext uri="{FF2B5EF4-FFF2-40B4-BE49-F238E27FC236}">
                <a16:creationId xmlns:a16="http://schemas.microsoft.com/office/drawing/2014/main" id="{32933EDB-70E7-0D42-AF19-167DCBA73485}"/>
              </a:ext>
            </a:extLst>
          </p:cNvPr>
          <p:cNvPicPr>
            <a:picLocks noChangeAspect="1"/>
          </p:cNvPicPr>
          <p:nvPr/>
        </p:nvPicPr>
        <p:blipFill>
          <a:blip r:embed="rId3"/>
          <a:stretch>
            <a:fillRect/>
          </a:stretch>
        </p:blipFill>
        <p:spPr>
          <a:xfrm>
            <a:off x="6636600" y="4338000"/>
            <a:ext cx="2507400" cy="2520000"/>
          </a:xfrm>
          <a:prstGeom prst="rect">
            <a:avLst/>
          </a:prstGeom>
          <a:ln>
            <a:noFill/>
          </a:ln>
        </p:spPr>
      </p:pic>
      <p:pic>
        <p:nvPicPr>
          <p:cNvPr id="4" name="図 3">
            <a:extLst>
              <a:ext uri="{FF2B5EF4-FFF2-40B4-BE49-F238E27FC236}">
                <a16:creationId xmlns:a16="http://schemas.microsoft.com/office/drawing/2014/main" id="{E6D30441-CC79-5146-A595-72CE44C54041}"/>
              </a:ext>
            </a:extLst>
          </p:cNvPr>
          <p:cNvPicPr>
            <a:picLocks noChangeAspect="1"/>
          </p:cNvPicPr>
          <p:nvPr/>
        </p:nvPicPr>
        <p:blipFill>
          <a:blip r:embed="rId4"/>
          <a:stretch>
            <a:fillRect/>
          </a:stretch>
        </p:blipFill>
        <p:spPr>
          <a:xfrm>
            <a:off x="0" y="0"/>
            <a:ext cx="2419200" cy="2520000"/>
          </a:xfrm>
          <a:prstGeom prst="rect">
            <a:avLst/>
          </a:prstGeom>
          <a:ln>
            <a:noFill/>
          </a:ln>
        </p:spPr>
      </p:pic>
    </p:spTree>
    <p:extLst>
      <p:ext uri="{BB962C8B-B14F-4D97-AF65-F5344CB8AC3E}">
        <p14:creationId xmlns:p14="http://schemas.microsoft.com/office/powerpoint/2010/main" val="3342853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9144000" cy="6858000"/>
          </a:xfrm>
          <a:solidFill>
            <a:schemeClr val="accent6"/>
          </a:solidFill>
          <a:ln>
            <a:noFill/>
          </a:ln>
        </p:spPr>
        <p:txBody>
          <a:bodyPr/>
          <a:lstStyle/>
          <a:p>
            <a:r>
              <a:rPr lang="en-US" altLang="ja-JP" sz="8000" b="1" dirty="0"/>
              <a:t>SET</a:t>
            </a:r>
            <a:br>
              <a:rPr lang="en-US" altLang="ja-JP" sz="8000" b="1" dirty="0"/>
            </a:br>
            <a:r>
              <a:rPr lang="en-US" altLang="ja-JP" sz="8000" b="1" dirty="0"/>
              <a:t>#</a:t>
            </a:r>
            <a:r>
              <a:rPr lang="ja-JP" altLang="en-US" sz="8000" b="1"/>
              <a:t>とは</a:t>
            </a:r>
            <a:endParaRPr kumimoji="1" lang="ja-JP" altLang="en-US" sz="8000" b="1"/>
          </a:p>
        </p:txBody>
      </p:sp>
      <p:pic>
        <p:nvPicPr>
          <p:cNvPr id="5" name="図 4">
            <a:extLst>
              <a:ext uri="{FF2B5EF4-FFF2-40B4-BE49-F238E27FC236}">
                <a16:creationId xmlns:a16="http://schemas.microsoft.com/office/drawing/2014/main" id="{50CFE0EA-50AE-794B-B572-EEC78715E7CE}"/>
              </a:ext>
            </a:extLst>
          </p:cNvPr>
          <p:cNvPicPr>
            <a:picLocks noChangeAspect="1"/>
          </p:cNvPicPr>
          <p:nvPr/>
        </p:nvPicPr>
        <p:blipFill>
          <a:blip r:embed="rId3"/>
          <a:stretch>
            <a:fillRect/>
          </a:stretch>
        </p:blipFill>
        <p:spPr>
          <a:xfrm>
            <a:off x="0" y="0"/>
            <a:ext cx="3079308" cy="2880000"/>
          </a:xfrm>
          <a:prstGeom prst="rect">
            <a:avLst/>
          </a:prstGeom>
          <a:ln>
            <a:noFill/>
          </a:ln>
        </p:spPr>
      </p:pic>
      <p:pic>
        <p:nvPicPr>
          <p:cNvPr id="6" name="図 5">
            <a:extLst>
              <a:ext uri="{FF2B5EF4-FFF2-40B4-BE49-F238E27FC236}">
                <a16:creationId xmlns:a16="http://schemas.microsoft.com/office/drawing/2014/main" id="{BFB2F8DD-4880-D14A-8CB3-5C84E9295603}"/>
              </a:ext>
            </a:extLst>
          </p:cNvPr>
          <p:cNvPicPr>
            <a:picLocks noChangeAspect="1"/>
          </p:cNvPicPr>
          <p:nvPr/>
        </p:nvPicPr>
        <p:blipFill>
          <a:blip r:embed="rId4"/>
          <a:stretch>
            <a:fillRect/>
          </a:stretch>
        </p:blipFill>
        <p:spPr>
          <a:xfrm>
            <a:off x="6772049" y="3978000"/>
            <a:ext cx="2397600" cy="2880000"/>
          </a:xfrm>
          <a:prstGeom prst="rect">
            <a:avLst/>
          </a:prstGeom>
          <a:ln>
            <a:noFill/>
          </a:ln>
        </p:spPr>
      </p:pic>
    </p:spTree>
    <p:extLst>
      <p:ext uri="{BB962C8B-B14F-4D97-AF65-F5344CB8AC3E}">
        <p14:creationId xmlns:p14="http://schemas.microsoft.com/office/powerpoint/2010/main" val="387306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p:spPr>
        <p:txBody>
          <a:bodyPr/>
          <a:lstStyle/>
          <a:p>
            <a:r>
              <a:rPr lang="en-US" altLang="ja-JP" sz="4800" dirty="0">
                <a:solidFill>
                  <a:srgbClr val="FFC000"/>
                </a:solidFill>
                <a:latin typeface="Hiragino Kaku Gothic ProN W6" panose="020B0300000000000000" pitchFamily="34" charset="-128"/>
                <a:ea typeface="Hiragino Kaku Gothic ProN W6" panose="020B0300000000000000" pitchFamily="34" charset="-128"/>
                <a:cs typeface="ヒラギノ角ゴ ProN W6"/>
              </a:rPr>
              <a:t>S</a:t>
            </a:r>
            <a:r>
              <a:rPr lang="en-US" altLang="ja-JP" sz="4800" dirty="0">
                <a:latin typeface="Hiragino Kaku Gothic ProN W6" panose="020B0300000000000000" pitchFamily="34" charset="-128"/>
                <a:ea typeface="Hiragino Kaku Gothic ProN W6" panose="020B0300000000000000" pitchFamily="34" charset="-128"/>
                <a:cs typeface="ヒラギノ角ゴ ProN W6"/>
              </a:rPr>
              <a:t>oftware </a:t>
            </a:r>
            <a:r>
              <a:rPr lang="en-US" altLang="ja-JP" sz="4800" dirty="0">
                <a:solidFill>
                  <a:srgbClr val="FFC000"/>
                </a:solidFill>
                <a:latin typeface="Hiragino Kaku Gothic ProN W6" panose="020B0300000000000000" pitchFamily="34" charset="-128"/>
                <a:ea typeface="Hiragino Kaku Gothic ProN W6" panose="020B0300000000000000" pitchFamily="34" charset="-128"/>
                <a:cs typeface="ヒラギノ角ゴ ProN W6"/>
              </a:rPr>
              <a:t>E</a:t>
            </a:r>
            <a:r>
              <a:rPr lang="en-US" altLang="ja-JP" sz="4800" dirty="0">
                <a:latin typeface="Hiragino Kaku Gothic ProN W6" panose="020B0300000000000000" pitchFamily="34" charset="-128"/>
                <a:ea typeface="Hiragino Kaku Gothic ProN W6" panose="020B0300000000000000" pitchFamily="34" charset="-128"/>
                <a:cs typeface="ヒラギノ角ゴ ProN W6"/>
              </a:rPr>
              <a:t>ngineer in </a:t>
            </a:r>
            <a:r>
              <a:rPr lang="en-US" altLang="ja-JP" sz="4800" dirty="0">
                <a:solidFill>
                  <a:srgbClr val="FFC000"/>
                </a:solidFill>
                <a:latin typeface="Hiragino Kaku Gothic ProN W6" panose="020B0300000000000000" pitchFamily="34" charset="-128"/>
                <a:ea typeface="Hiragino Kaku Gothic ProN W6" panose="020B0300000000000000" pitchFamily="34" charset="-128"/>
                <a:cs typeface="ヒラギノ角ゴ ProN W6"/>
              </a:rPr>
              <a:t>T</a:t>
            </a:r>
            <a:r>
              <a:rPr lang="en-US" altLang="ja-JP" sz="4800" dirty="0">
                <a:latin typeface="Hiragino Kaku Gothic ProN W6" panose="020B0300000000000000" pitchFamily="34" charset="-128"/>
                <a:ea typeface="Hiragino Kaku Gothic ProN W6" panose="020B0300000000000000" pitchFamily="34" charset="-128"/>
                <a:cs typeface="ヒラギノ角ゴ ProN W6"/>
              </a:rPr>
              <a:t>est</a:t>
            </a:r>
            <a:endParaRPr kumimoji="1" lang="ja-JP" altLang="en-US" sz="4800">
              <a:latin typeface="Hiragino Kaku Gothic ProN W6" panose="020B0300000000000000" pitchFamily="34" charset="-128"/>
              <a:ea typeface="Hiragino Kaku Gothic ProN W6" panose="020B0300000000000000" pitchFamily="34" charset="-128"/>
              <a:cs typeface="ヒラギノ角ゴ ProN W6"/>
            </a:endParaRPr>
          </a:p>
        </p:txBody>
      </p:sp>
      <p:sp>
        <p:nvSpPr>
          <p:cNvPr id="4" name="スライド番号プレースホルダー 3"/>
          <p:cNvSpPr>
            <a:spLocks noGrp="1"/>
          </p:cNvSpPr>
          <p:nvPr>
            <p:ph type="sldNum" sz="quarter" idx="12"/>
          </p:nvPr>
        </p:nvSpPr>
        <p:spPr/>
        <p:txBody>
          <a:bodyPr/>
          <a:lstStyle/>
          <a:p>
            <a:fld id="{A60C1000-84CB-418E-9143-20F01318A1D3}" type="slidenum">
              <a:rPr kumimoji="1" lang="ja-JP" altLang="en-US" smtClean="0"/>
              <a:t>9</a:t>
            </a:fld>
            <a:endParaRPr kumimoji="1" lang="ja-JP" altLang="en-US"/>
          </a:p>
        </p:txBody>
      </p:sp>
      <p:pic>
        <p:nvPicPr>
          <p:cNvPr id="8" name="図 7">
            <a:hlinkClick r:id="rId3"/>
            <a:extLst>
              <a:ext uri="{FF2B5EF4-FFF2-40B4-BE49-F238E27FC236}">
                <a16:creationId xmlns:a16="http://schemas.microsoft.com/office/drawing/2014/main" id="{84C1E388-6FEC-1848-A337-F5EBC14177CD}"/>
              </a:ext>
            </a:extLst>
          </p:cNvPr>
          <p:cNvPicPr>
            <a:picLocks noChangeAspect="1"/>
          </p:cNvPicPr>
          <p:nvPr/>
        </p:nvPicPr>
        <p:blipFill>
          <a:blip r:embed="rId4"/>
          <a:stretch>
            <a:fillRect/>
          </a:stretch>
        </p:blipFill>
        <p:spPr>
          <a:xfrm>
            <a:off x="628650" y="1953683"/>
            <a:ext cx="2996302" cy="3877232"/>
          </a:xfrm>
          <a:prstGeom prst="rect">
            <a:avLst/>
          </a:prstGeom>
          <a:ln>
            <a:solidFill>
              <a:schemeClr val="tx1"/>
            </a:solidFill>
          </a:ln>
        </p:spPr>
      </p:pic>
      <p:sp>
        <p:nvSpPr>
          <p:cNvPr id="10" name="コンテンツ プレースホルダー 8">
            <a:extLst>
              <a:ext uri="{FF2B5EF4-FFF2-40B4-BE49-F238E27FC236}">
                <a16:creationId xmlns:a16="http://schemas.microsoft.com/office/drawing/2014/main" id="{6E7EFD24-0832-4B41-8E10-75269272B5D8}"/>
              </a:ext>
            </a:extLst>
          </p:cNvPr>
          <p:cNvSpPr txBox="1">
            <a:spLocks/>
          </p:cNvSpPr>
          <p:nvPr/>
        </p:nvSpPr>
        <p:spPr>
          <a:xfrm>
            <a:off x="3624952" y="1689099"/>
            <a:ext cx="4890398" cy="4406400"/>
          </a:xfrm>
          <a:prstGeom prst="rect">
            <a:avLst/>
          </a:prstGeom>
          <a:noFill/>
          <a:ln>
            <a:noFill/>
          </a:ln>
        </p:spPr>
        <p:txBody>
          <a:bodyPr vert="horz" lIns="91440" tIns="45720" rIns="91440" bIns="45720" rtlCol="0" anchor="ctr" anchorCtr="0">
            <a:noAutofit/>
          </a:bodyPr>
          <a:lstStyle>
            <a:lvl1pPr marL="0" indent="0" algn="l" defTabSz="685783" rtl="0" eaLnBrk="1" latinLnBrk="0" hangingPunct="1">
              <a:lnSpc>
                <a:spcPct val="90000"/>
              </a:lnSpc>
              <a:spcBef>
                <a:spcPts val="750"/>
              </a:spcBef>
              <a:buFont typeface="Arial" panose="020B0604020202020204" pitchFamily="34" charset="0"/>
              <a:buNone/>
              <a:defRPr kumimoji="1" sz="4050" kern="1200">
                <a:solidFill>
                  <a:srgbClr val="595959"/>
                </a:solidFill>
                <a:latin typeface="Hiragino Kaku Gothic ProN W6" charset="-128"/>
                <a:ea typeface="Hiragino Kaku Gothic ProN W6" charset="-128"/>
                <a:cs typeface="Hiragino Kaku Gothic ProN W6"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3600" kern="1200">
                <a:solidFill>
                  <a:srgbClr val="595959"/>
                </a:solidFill>
                <a:latin typeface="+mj-ea"/>
                <a:ea typeface="+mj-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kumimoji="1" sz="3300" kern="1200">
                <a:solidFill>
                  <a:srgbClr val="595959"/>
                </a:solidFill>
                <a:latin typeface="+mj-ea"/>
                <a:ea typeface="+mj-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3000" kern="1200">
                <a:solidFill>
                  <a:srgbClr val="595959"/>
                </a:solidFill>
                <a:latin typeface="+mj-ea"/>
                <a:ea typeface="+mj-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15875" lvl="1" indent="0">
              <a:lnSpc>
                <a:spcPct val="150000"/>
              </a:lnSpc>
              <a:buNone/>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テスト自動化技術を活用して、</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5875" lvl="1" indent="0">
              <a:lnSpc>
                <a:spcPct val="150000"/>
              </a:lnSpc>
              <a:buNone/>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プロダクト開発チームの</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5875" lvl="1" indent="0">
              <a:lnSpc>
                <a:spcPct val="150000"/>
              </a:lnSpc>
              <a:buNone/>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テストとプロセスの改善を</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5875" lvl="1" indent="0">
              <a:lnSpc>
                <a:spcPct val="150000"/>
              </a:lnSpc>
              <a:buNone/>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リードするエンジニア</a:t>
            </a: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15875" lvl="1" indent="0">
              <a:lnSpc>
                <a:spcPct val="150000"/>
              </a:lnSpc>
              <a:buNone/>
            </a:pPr>
            <a:endParaRPr lang="en-US" altLang="ja-JP" sz="2800" dirty="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endParaRPr>
          </a:p>
          <a:p>
            <a:pPr marL="512763" lvl="1" indent="-496888">
              <a:lnSpc>
                <a:spcPct val="150000"/>
              </a:lnSpc>
              <a:buFont typeface="Arial" panose="020B0604020202020204" pitchFamily="34" charset="0"/>
              <a:buNone/>
            </a:pPr>
            <a:r>
              <a:rPr lang="ja-JP" altLang="en-US" sz="2800">
                <a:solidFill>
                  <a:schemeClr val="bg1">
                    <a:lumMod val="50000"/>
                  </a:schemeClr>
                </a:solidFill>
                <a:latin typeface="Hiragino Kaku Gothic ProN W6" panose="020B0300000000000000" pitchFamily="34" charset="-128"/>
                <a:ea typeface="Hiragino Kaku Gothic ProN W6" panose="020B0300000000000000" pitchFamily="34" charset="-128"/>
                <a:cs typeface="ヒラギノ角ゴ ProN W6"/>
              </a:rPr>
              <a:t>（参考）</a:t>
            </a:r>
            <a:r>
              <a:rPr lang="en-US" altLang="ja-JP" sz="2800" u="sng" dirty="0">
                <a:latin typeface="Hiragino Kaku Gothic ProN W6" panose="020B0300000000000000" pitchFamily="34" charset="-128"/>
                <a:ea typeface="Hiragino Kaku Gothic ProN W6" panose="020B0300000000000000" pitchFamily="34" charset="-128"/>
                <a:cs typeface="ヒラギノ角ゴ ProN W6"/>
                <a:hlinkClick r:id="rId5"/>
              </a:rPr>
              <a:t>Wikipedia</a:t>
            </a:r>
            <a:endParaRPr lang="en-US" altLang="ja-JP" sz="2800" u="sng" dirty="0">
              <a:latin typeface="Hiragino Kaku Gothic ProN W6" panose="020B0300000000000000" pitchFamily="34" charset="-128"/>
              <a:ea typeface="Hiragino Kaku Gothic ProN W6" panose="020B0300000000000000" pitchFamily="34" charset="-128"/>
              <a:cs typeface="ヒラギノ角ゴ ProN W6"/>
            </a:endParaRPr>
          </a:p>
        </p:txBody>
      </p:sp>
    </p:spTree>
    <p:extLst>
      <p:ext uri="{BB962C8B-B14F-4D97-AF65-F5344CB8AC3E}">
        <p14:creationId xmlns:p14="http://schemas.microsoft.com/office/powerpoint/2010/main" val="3853661840"/>
      </p:ext>
    </p:extLst>
  </p:cSld>
  <p:clrMapOvr>
    <a:masterClrMapping/>
  </p:clrMapOvr>
</p:sld>
</file>

<file path=ppt/theme/theme1.xml><?xml version="1.0" encoding="utf-8"?>
<a:theme xmlns:a="http://schemas.openxmlformats.org/drawingml/2006/main" name="Office テーマ">
  <a:themeElements>
    <a:clrScheme name="ユーザー設定 6">
      <a:dk1>
        <a:srgbClr val="595959"/>
      </a:dk1>
      <a:lt1>
        <a:srgbClr val="FFFFFF"/>
      </a:lt1>
      <a:dk2>
        <a:srgbClr val="E50012"/>
      </a:dk2>
      <a:lt2>
        <a:srgbClr val="DEDEDE"/>
      </a:lt2>
      <a:accent1>
        <a:srgbClr val="797979"/>
      </a:accent1>
      <a:accent2>
        <a:srgbClr val="EB9D00"/>
      </a:accent2>
      <a:accent3>
        <a:srgbClr val="BFBFBF"/>
      </a:accent3>
      <a:accent4>
        <a:srgbClr val="FFC000"/>
      </a:accent4>
      <a:accent5>
        <a:srgbClr val="E50012"/>
      </a:accent5>
      <a:accent6>
        <a:srgbClr val="FF7C80"/>
      </a:accent6>
      <a:hlink>
        <a:srgbClr val="0000FF"/>
      </a:hlink>
      <a:folHlink>
        <a:srgbClr val="595959"/>
      </a:folHlink>
    </a:clrScheme>
    <a:fontScheme name="ユーザー定義 2">
      <a:majorFont>
        <a:latin typeface="Tw Cen MT"/>
        <a:ea typeface="HGPｺﾞｼｯｸE"/>
        <a:cs typeface=""/>
      </a:majorFont>
      <a:minorFont>
        <a:latin typeface="Franklin Gothic Book"/>
        <a:ea typeface="HGPｺﾞｼｯｸ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BFBFBF"/>
        </a:soli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38100">
          <a:tailEnd type="triangle" w="lg" len="lg"/>
        </a:ln>
      </a:spPr>
      <a:bodyPr/>
      <a:lstStyle/>
      <a:style>
        <a:lnRef idx="1">
          <a:schemeClr val="accent1"/>
        </a:lnRef>
        <a:fillRef idx="0">
          <a:schemeClr val="accent1"/>
        </a:fillRef>
        <a:effectRef idx="0">
          <a:schemeClr val="accent1"/>
        </a:effectRef>
        <a:fontRef idx="minor">
          <a:schemeClr val="tx1"/>
        </a:fontRef>
      </a:style>
    </a:lnDef>
    <a:txDef>
      <a:spPr>
        <a:solidFill>
          <a:srgbClr val="0AC200"/>
        </a:solidFill>
        <a:ln w="63500">
          <a:solidFill>
            <a:srgbClr val="FF0000"/>
          </a:solidFill>
        </a:ln>
      </a:spPr>
      <a:bodyPr vert="horz" lIns="91440" tIns="45720" rIns="91440" bIns="45720" rtlCol="0" anchor="ctr" anchorCtr="0">
        <a:noAutofit/>
      </a:bodyPr>
      <a:lstStyle>
        <a:defPPr marL="534988" indent="-534988" algn="ctr" defTabSz="914400">
          <a:lnSpc>
            <a:spcPct val="100000"/>
          </a:lnSpc>
          <a:spcBef>
            <a:spcPts val="0"/>
          </a:spcBef>
          <a:buNone/>
          <a:defRPr sz="2800" dirty="0" smtClean="0">
            <a:solidFill>
              <a:schemeClr val="tx1">
                <a:lumMod val="50000"/>
              </a:schemeClr>
            </a:solidFill>
            <a:latin typeface="ヒラギノ角ゴ ProN W6"/>
            <a:ea typeface="ヒラギノ角ゴ ProN W6"/>
            <a:cs typeface="ヒラギノ角ゴ ProN W6"/>
          </a:defRPr>
        </a:defPPr>
      </a:lstStyle>
    </a:txDef>
  </a:objectDefaults>
  <a:extraClrSchemeLst/>
  <a:extLst>
    <a:ext uri="{05A4C25C-085E-4340-85A3-A5531E510DB2}">
      <thm15:themeFamily xmlns:thm15="http://schemas.microsoft.com/office/thememl/2012/main" name="プレゼンテーション5" id="{635F5DAF-CAC2-7442-AA3A-C2EB436D7EA4}" vid="{EDE04049-9C0B-7A42-88BF-C34543A26365}"/>
    </a:ext>
  </a:extLst>
</a:theme>
</file>

<file path=ppt/theme/theme2.xml><?xml version="1.0" encoding="utf-8"?>
<a:theme xmlns:a="http://schemas.openxmlformats.org/drawingml/2006/main" name="1_Office テーマ">
  <a:themeElements>
    <a:clrScheme name="資料作成用">
      <a:dk1>
        <a:srgbClr val="595959"/>
      </a:dk1>
      <a:lt1>
        <a:sysClr val="window" lastClr="FFFFFF"/>
      </a:lt1>
      <a:dk2>
        <a:srgbClr val="E50012"/>
      </a:dk2>
      <a:lt2>
        <a:srgbClr val="DEDEDE"/>
      </a:lt2>
      <a:accent1>
        <a:srgbClr val="797979"/>
      </a:accent1>
      <a:accent2>
        <a:srgbClr val="EB9D00"/>
      </a:accent2>
      <a:accent3>
        <a:srgbClr val="BFBFBF"/>
      </a:accent3>
      <a:accent4>
        <a:srgbClr val="FFC000"/>
      </a:accent4>
      <a:accent5>
        <a:srgbClr val="595959"/>
      </a:accent5>
      <a:accent6>
        <a:srgbClr val="FF7C80"/>
      </a:accent6>
      <a:hlink>
        <a:srgbClr val="FFFFFF"/>
      </a:hlink>
      <a:folHlink>
        <a:srgbClr val="595959"/>
      </a:folHlink>
    </a:clrScheme>
    <a:fontScheme name="ユーザー定義 2">
      <a:majorFont>
        <a:latin typeface="Tw Cen MT"/>
        <a:ea typeface="HGPｺﾞｼｯｸE"/>
        <a:cs typeface=""/>
      </a:majorFont>
      <a:minorFont>
        <a:latin typeface="Franklin Gothic Book"/>
        <a:ea typeface="HGPｺﾞｼｯｸ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BFBFBF"/>
        </a:soli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kumimoji="1" sz="4800" dirty="0" smtClean="0">
            <a:solidFill>
              <a:srgbClr val="595959"/>
            </a:solidFill>
            <a:latin typeface="HGPｺﾞｼｯｸE" panose="020B0900000000000000" pitchFamily="50" charset="-128"/>
            <a:ea typeface="HGPｺﾞｼｯｸE" panose="020B0900000000000000" pitchFamily="50" charset="-128"/>
          </a:defRPr>
        </a:defPPr>
      </a:lstStyle>
    </a:txDef>
  </a:objectDefaults>
  <a:extraClrSchemeLst/>
  <a:extLst>
    <a:ext uri="{05A4C25C-085E-4340-85A3-A5531E510DB2}">
      <thm15:themeFamily xmlns:thm15="http://schemas.microsoft.com/office/thememl/2012/main" name="プレゼンテーション5" id="{635F5DAF-CAC2-7442-AA3A-C2EB436D7EA4}" vid="{A7687B34-BA34-1C4A-8369-B92120B45902}"/>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macテンプレート4_3</Template>
  <TotalTime>4705</TotalTime>
  <Words>2575</Words>
  <Application>Microsoft Macintosh PowerPoint</Application>
  <PresentationFormat>画面に合わせる (4:3)</PresentationFormat>
  <Paragraphs>566</Paragraphs>
  <Slides>79</Slides>
  <Notes>77</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79</vt:i4>
      </vt:variant>
    </vt:vector>
  </HeadingPairs>
  <TitlesOfParts>
    <vt:vector size="88" baseType="lpstr">
      <vt:lpstr>HGPｺﾞｼｯｸE</vt:lpstr>
      <vt:lpstr>Hiragino Kaku Gothic ProN W6</vt:lpstr>
      <vt:lpstr>ＭＳ Ｐゴシック</vt:lpstr>
      <vt:lpstr>ヒラギノ角ゴ ProN W6</vt:lpstr>
      <vt:lpstr>Arial</vt:lpstr>
      <vt:lpstr>Calibri</vt:lpstr>
      <vt:lpstr>Franklin Gothic Book</vt:lpstr>
      <vt:lpstr>Office テーマ</vt:lpstr>
      <vt:lpstr>1_Office テーマ</vt:lpstr>
      <vt:lpstr>特殊部隊 SETチームの日常  -技術と実験を融合した実践アジャイル術-</vt:lpstr>
      <vt:lpstr>当セッション／資料の目的</vt:lpstr>
      <vt:lpstr>そのままでは使えません！</vt:lpstr>
      <vt:lpstr>調理・加工が必要です</vt:lpstr>
      <vt:lpstr>理由</vt:lpstr>
      <vt:lpstr>調理・加工のための3つのキー</vt:lpstr>
      <vt:lpstr>背景</vt:lpstr>
      <vt:lpstr>SET #とは</vt:lpstr>
      <vt:lpstr>Software Engineer in Test</vt:lpstr>
      <vt:lpstr>SET #とは</vt:lpstr>
      <vt:lpstr>LINEのSET #とは</vt:lpstr>
      <vt:lpstr>LINEのSET #とは</vt:lpstr>
      <vt:lpstr>そういう背景もあり…</vt:lpstr>
      <vt:lpstr>そういう背景もあり…</vt:lpstr>
      <vt:lpstr>LINEのSETの3つの軸</vt:lpstr>
      <vt:lpstr>少しでも 皆さんの ヒントになれば</vt:lpstr>
      <vt:lpstr>アジェンダ</vt:lpstr>
      <vt:lpstr>PowerPoint プレゼンテーション</vt:lpstr>
      <vt:lpstr>課題認識</vt:lpstr>
      <vt:lpstr>仮説</vt:lpstr>
      <vt:lpstr>検証のポイント</vt:lpstr>
      <vt:lpstr>事例1 Ayaperf</vt:lpstr>
      <vt:lpstr>とあるチームの課題</vt:lpstr>
      <vt:lpstr>解決策としてのAyaperf</vt:lpstr>
      <vt:lpstr>仕組み</vt:lpstr>
      <vt:lpstr>ポイント</vt:lpstr>
      <vt:lpstr>成果</vt:lpstr>
      <vt:lpstr>事例2 Karate</vt:lpstr>
      <vt:lpstr>Channel Gatewayの課題</vt:lpstr>
      <vt:lpstr>JUnitとCIによる障害検知</vt:lpstr>
      <vt:lpstr>JUnitとCIによる障害検知</vt:lpstr>
      <vt:lpstr>解決策としてのKarate</vt:lpstr>
      <vt:lpstr>Karateのテストコード例</vt:lpstr>
      <vt:lpstr>JUnitのテストコード例</vt:lpstr>
      <vt:lpstr>ポイント</vt:lpstr>
      <vt:lpstr>成果</vt:lpstr>
      <vt:lpstr>まとめ</vt:lpstr>
      <vt:lpstr>まとめ</vt:lpstr>
      <vt:lpstr>PowerPoint プレゼンテーション</vt:lpstr>
      <vt:lpstr>PowerPoint プレゼンテーション</vt:lpstr>
      <vt:lpstr>PowerPoint プレゼンテーション</vt:lpstr>
      <vt:lpstr>課題認識</vt:lpstr>
      <vt:lpstr>仮説</vt:lpstr>
      <vt:lpstr>検証のポイント</vt:lpstr>
      <vt:lpstr>Learning Lesson #とは</vt:lpstr>
      <vt:lpstr>SETチームでのルール</vt:lpstr>
      <vt:lpstr>SETチームが学んだこと</vt:lpstr>
      <vt:lpstr>成果</vt:lpstr>
      <vt:lpstr>成果例：Sebas Report</vt:lpstr>
      <vt:lpstr>Karateのテストレポートの拡張</vt:lpstr>
      <vt:lpstr>マイクロサービスの障害原因を</vt:lpstr>
      <vt:lpstr>迅速に特定できます</vt:lpstr>
      <vt:lpstr>学習したものを活用して…！</vt:lpstr>
      <vt:lpstr>想定外の成果：心理面</vt:lpstr>
      <vt:lpstr>想定外の成果：評価面</vt:lpstr>
      <vt:lpstr>まとめ</vt:lpstr>
      <vt:lpstr>まとめ</vt:lpstr>
      <vt:lpstr>PowerPoint プレゼンテーション</vt:lpstr>
      <vt:lpstr>とあるチームの課題</vt:lpstr>
      <vt:lpstr>仮説</vt:lpstr>
      <vt:lpstr>検証のポイント</vt:lpstr>
      <vt:lpstr>Design Sprint #とは</vt:lpstr>
      <vt:lpstr>ポイント</vt:lpstr>
      <vt:lpstr>実施＆成果記録 (1)</vt:lpstr>
      <vt:lpstr>実施＆成果記録 (2)</vt:lpstr>
      <vt:lpstr>まとめ</vt:lpstr>
      <vt:lpstr>まとめ</vt:lpstr>
      <vt:lpstr>まとめ</vt:lpstr>
      <vt:lpstr>1. プロダクト開発チームと共に</vt:lpstr>
      <vt:lpstr>2. Learning Session</vt:lpstr>
      <vt:lpstr>3. Design Sprint</vt:lpstr>
      <vt:lpstr>Caution!</vt:lpstr>
      <vt:lpstr>習得が困難な理由</vt:lpstr>
      <vt:lpstr>その一方で</vt:lpstr>
      <vt:lpstr>なので</vt:lpstr>
      <vt:lpstr>Everything is...</vt:lpstr>
      <vt:lpstr>3 KPI：実験の判断基準</vt:lpstr>
      <vt:lpstr>情報整理</vt:lpstr>
      <vt:lpstr>皆さんに 適した 解決策を 皆さんの 手で！</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世界と事例から学ぶ、 プロダクトオーナーの 「素養」としての アジャイルメトリクス</dc:title>
  <dc:creator>伊藤　宏幸</dc:creator>
  <cp:lastModifiedBy>Microsoft Office User</cp:lastModifiedBy>
  <cp:revision>7693</cp:revision>
  <cp:lastPrinted>2019-12-11T06:41:24Z</cp:lastPrinted>
  <dcterms:created xsi:type="dcterms:W3CDTF">2016-11-21T06:16:44Z</dcterms:created>
  <dcterms:modified xsi:type="dcterms:W3CDTF">2019-12-23T03:17:05Z</dcterms:modified>
</cp:coreProperties>
</file>